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59" r:id="rId3"/>
    <p:sldId id="392" r:id="rId4"/>
    <p:sldId id="362" r:id="rId5"/>
    <p:sldId id="364" r:id="rId6"/>
    <p:sldId id="363" r:id="rId7"/>
    <p:sldId id="366" r:id="rId8"/>
    <p:sldId id="375" r:id="rId9"/>
    <p:sldId id="367" r:id="rId10"/>
    <p:sldId id="376" r:id="rId11"/>
    <p:sldId id="360" r:id="rId12"/>
    <p:sldId id="361" r:id="rId13"/>
    <p:sldId id="394" r:id="rId14"/>
    <p:sldId id="379" r:id="rId15"/>
    <p:sldId id="380" r:id="rId16"/>
    <p:sldId id="381" r:id="rId17"/>
    <p:sldId id="382" r:id="rId18"/>
    <p:sldId id="395" r:id="rId19"/>
    <p:sldId id="383" r:id="rId20"/>
    <p:sldId id="396" r:id="rId21"/>
    <p:sldId id="384" r:id="rId22"/>
    <p:sldId id="3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2446" autoAdjust="0"/>
  </p:normalViewPr>
  <p:slideViewPr>
    <p:cSldViewPr>
      <p:cViewPr varScale="1">
        <p:scale>
          <a:sx n="82" d="100"/>
          <a:sy n="82" d="100"/>
        </p:scale>
        <p:origin x="73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77E45-76C1-48AC-8770-A01EE13E3D9C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08B8D-8E1E-4C22-9F0A-2468901663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ites.google.com/site/ipum2009/chapter9-cod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458">
              <a:defRPr/>
            </a:pPr>
            <a:r>
              <a:rPr lang="en-US" dirty="0">
                <a:latin typeface="Verdana" pitchFamily="34" charset="0"/>
              </a:rPr>
              <a:t>Information from www.csie.ntnu.edu.tw/~violet/IP93/Chapter02.ppt can also be added</a:t>
            </a:r>
          </a:p>
          <a:p>
            <a:pPr defTabSz="924458">
              <a:defRPr/>
            </a:pPr>
            <a:r>
              <a:rPr lang="en-US" dirty="0">
                <a:latin typeface="Verdana" pitchFamily="34" charset="0"/>
              </a:rPr>
              <a:t>Future</a:t>
            </a:r>
          </a:p>
          <a:p>
            <a:pPr defTabSz="924458">
              <a:defRPr/>
            </a:pPr>
            <a:r>
              <a:rPr lang="en-US" dirty="0">
                <a:latin typeface="Verdana" pitchFamily="34" charset="0"/>
              </a:rPr>
              <a:t>Python: https://www.anaconda.com/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1323F-E92D-4233-984F-6C925B115E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7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3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93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41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4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bwlabel</a:t>
            </a:r>
            <a:r>
              <a:rPr lang="en-US" dirty="0"/>
              <a:t>(f) is 8-connected by defaults unless we write  </a:t>
            </a:r>
            <a:r>
              <a:rPr lang="en-US" dirty="0" err="1"/>
              <a:t>bwlabel</a:t>
            </a:r>
            <a:r>
              <a:rPr lang="en-US" dirty="0"/>
              <a:t>(f, 4)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608A5-BC8C-4569-A87A-A7DC7C625ECB}" type="slidenum">
              <a:rPr lang="en-US"/>
              <a:pPr/>
              <a:t>4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1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BF9FA5-4CD1-427F-8913-1383FC80ACD2}" type="slidenum">
              <a:rPr lang="en-US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05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423CF-C4AC-4617-9A07-55A70AF7D520}" type="slidenum">
              <a:rPr lang="en-US"/>
              <a:pPr/>
              <a:t>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0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1B18C-3AB3-4942-9602-203A0AA82CF6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6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7605C7-78BE-479C-8D31-38304797DD39}" type="slidenum">
              <a:rPr lang="en-US"/>
              <a:pPr/>
              <a:t>8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2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CAF16C-D882-4816-9576-CB912CF6E780}" type="slidenum">
              <a:rPr lang="en-US"/>
              <a:pPr/>
              <a:t>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42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AB897-69C3-4690-B1B1-D8D89285914C}" type="slidenum">
              <a:rPr lang="en-US"/>
              <a:pPr/>
              <a:t>10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82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http://sites.google.com/site/ipum2009/chapter9-code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B8D-8E1E-4C22-9F0A-2468901663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81" y="142852"/>
            <a:ext cx="10458451" cy="857256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9" y="1285860"/>
            <a:ext cx="11715832" cy="53578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340768"/>
            <a:ext cx="10513168" cy="5328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5768" y="125760"/>
            <a:ext cx="10540752" cy="926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61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96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8" y="71414"/>
            <a:ext cx="10538173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59" y="1285860"/>
            <a:ext cx="11715832" cy="550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90501" y="1071546"/>
            <a:ext cx="11049035" cy="7143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0"/>
            <a:ext cx="1250101" cy="122953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712624" y="9165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50B5E66-F7AF-4921-990A-8CA915E30739}" type="slidenum">
              <a:rPr lang="en-US" sz="18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/>
              <a:t>‹#›</a:t>
            </a:fld>
            <a:endParaRPr lang="en-US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Wingdings" pitchFamily="2" charset="2"/>
        <a:buChar char="v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9" descr="book"/>
          <p:cNvPicPr>
            <a:picLocks noChangeAspect="1" noChangeArrowheads="1"/>
          </p:cNvPicPr>
          <p:nvPr/>
        </p:nvPicPr>
        <p:blipFill>
          <a:blip r:embed="rId3" cstate="print"/>
          <a:srcRect l="1900" r="10755" b="7806"/>
          <a:stretch>
            <a:fillRect/>
          </a:stretch>
        </p:blipFill>
        <p:spPr bwMode="auto">
          <a:xfrm>
            <a:off x="7752184" y="2427704"/>
            <a:ext cx="2208858" cy="301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53758" y="1249596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updated: 07-03-2024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337" y="2314615"/>
            <a:ext cx="52565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[GR] Gonzalez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C., Woods, R.E.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Eddins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S.L., 2009. Digital Image Processing Using MATLAB, Fifth Impression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(Ch. 1)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[SR]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Szeliski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Computer Vision - Algorithms and Applications, Springer, 2011. (Ch. 2, 3)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[SJ]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E., 2012. Programming Computer Vision with Python: Tools and algorithms for analyzing images. "O'Reilly Media, Inc.".</a:t>
            </a:r>
          </a:p>
        </p:txBody>
      </p:sp>
      <p:pic>
        <p:nvPicPr>
          <p:cNvPr id="10" name="Picture 9" descr="https://images-na.ssl-images-amazon.com/images/I/51kqRfbnUOL._SX379_BO1,204,203,200_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42" y="2437544"/>
            <a:ext cx="211897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10144" y="221739"/>
            <a:ext cx="86928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Computer Vision</a:t>
            </a:r>
          </a:p>
        </p:txBody>
      </p:sp>
      <p:pic>
        <p:nvPicPr>
          <p:cNvPr id="11" name="Picture 10" descr="cda_displayimage.jpg"/>
          <p:cNvPicPr/>
          <p:nvPr/>
        </p:nvPicPr>
        <p:blipFill rotWithShape="1">
          <a:blip r:embed="rId5" cstate="print"/>
          <a:srcRect b="9465"/>
          <a:stretch/>
        </p:blipFill>
        <p:spPr bwMode="auto">
          <a:xfrm>
            <a:off x="5591944" y="2420888"/>
            <a:ext cx="2089334" cy="3017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84512" y="6269544"/>
            <a:ext cx="5788151" cy="400110"/>
          </a:xfrm>
          <a:prstGeom prst="rect">
            <a:avLst/>
          </a:prstGeom>
          <a:solidFill>
            <a:srgbClr val="00CC99">
              <a:lumMod val="75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Slides </a:t>
            </a: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adopted from: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Dr. Zulfiqar Habib, Professor</a:t>
            </a:r>
          </a:p>
        </p:txBody>
      </p:sp>
    </p:spTree>
    <p:extLst>
      <p:ext uri="{BB962C8B-B14F-4D97-AF65-F5344CB8AC3E}">
        <p14:creationId xmlns:p14="http://schemas.microsoft.com/office/powerpoint/2010/main" val="74722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Dilation Example</a:t>
            </a:r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4526" y="1585914"/>
            <a:ext cx="3927475" cy="3900487"/>
            <a:chOff x="202" y="944"/>
            <a:chExt cx="2474" cy="2457"/>
          </a:xfrm>
        </p:grpSpPr>
        <p:sp>
          <p:nvSpPr>
            <p:cNvPr id="47826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7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8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9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0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1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2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3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4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5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6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7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8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39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0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1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2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3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4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5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6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7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8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49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0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1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2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3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4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5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6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7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8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59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0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1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2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3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4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5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6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7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8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69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0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1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2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3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4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5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6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7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8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79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0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1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2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3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4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5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6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7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8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89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1423987" y="1573214"/>
            <a:ext cx="1474788" cy="1463675"/>
            <a:chOff x="262" y="1078"/>
            <a:chExt cx="929" cy="922"/>
          </a:xfrm>
        </p:grpSpPr>
        <p:sp>
          <p:nvSpPr>
            <p:cNvPr id="47817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8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9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0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1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2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3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4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5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9" name="Text Box 78"/>
          <p:cNvSpPr txBox="1">
            <a:spLocks noChangeArrowheads="1"/>
          </p:cNvSpPr>
          <p:nvPr/>
        </p:nvSpPr>
        <p:spPr bwMode="auto">
          <a:xfrm>
            <a:off x="5043489" y="5967413"/>
            <a:ext cx="309719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47808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9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0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1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2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3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4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5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16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1911350" y="1573214"/>
            <a:ext cx="1474788" cy="1463675"/>
            <a:chOff x="262" y="1078"/>
            <a:chExt cx="929" cy="922"/>
          </a:xfrm>
        </p:grpSpPr>
        <p:sp>
          <p:nvSpPr>
            <p:cNvPr id="47799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0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1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2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3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4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5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6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07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2408239" y="1573214"/>
            <a:ext cx="1474787" cy="1463675"/>
            <a:chOff x="262" y="1078"/>
            <a:chExt cx="929" cy="922"/>
          </a:xfrm>
        </p:grpSpPr>
        <p:sp>
          <p:nvSpPr>
            <p:cNvPr id="47790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1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2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3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4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5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6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7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98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3379789" y="1573214"/>
            <a:ext cx="1474787" cy="1463675"/>
            <a:chOff x="262" y="1078"/>
            <a:chExt cx="929" cy="922"/>
          </a:xfrm>
        </p:grpSpPr>
        <p:sp>
          <p:nvSpPr>
            <p:cNvPr id="47781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2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3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4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5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6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7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8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9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3871914" y="1573214"/>
            <a:ext cx="1474787" cy="1463675"/>
            <a:chOff x="262" y="1078"/>
            <a:chExt cx="929" cy="922"/>
          </a:xfrm>
        </p:grpSpPr>
        <p:sp>
          <p:nvSpPr>
            <p:cNvPr id="47772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3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4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5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6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7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8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9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80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4349750" y="1573214"/>
            <a:ext cx="1474788" cy="1463675"/>
            <a:chOff x="262" y="1078"/>
            <a:chExt cx="929" cy="922"/>
          </a:xfrm>
        </p:grpSpPr>
        <p:sp>
          <p:nvSpPr>
            <p:cNvPr id="47763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4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5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6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7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8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9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0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71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39"/>
          <p:cNvGrpSpPr>
            <a:grpSpLocks/>
          </p:cNvGrpSpPr>
          <p:nvPr/>
        </p:nvGrpSpPr>
        <p:grpSpPr bwMode="auto">
          <a:xfrm>
            <a:off x="4841875" y="1573214"/>
            <a:ext cx="1474788" cy="1463675"/>
            <a:chOff x="262" y="1078"/>
            <a:chExt cx="929" cy="922"/>
          </a:xfrm>
        </p:grpSpPr>
        <p:sp>
          <p:nvSpPr>
            <p:cNvPr id="47754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5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6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7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8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9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0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1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62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2905125" y="1573214"/>
            <a:ext cx="1474788" cy="1463675"/>
            <a:chOff x="262" y="1078"/>
            <a:chExt cx="929" cy="922"/>
          </a:xfrm>
        </p:grpSpPr>
        <p:sp>
          <p:nvSpPr>
            <p:cNvPr id="47745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6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7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8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9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0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1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2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53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59"/>
          <p:cNvGrpSpPr>
            <a:grpSpLocks/>
          </p:cNvGrpSpPr>
          <p:nvPr/>
        </p:nvGrpSpPr>
        <p:grpSpPr bwMode="auto">
          <a:xfrm>
            <a:off x="1423987" y="1077914"/>
            <a:ext cx="1474788" cy="1463675"/>
            <a:chOff x="262" y="1078"/>
            <a:chExt cx="929" cy="922"/>
          </a:xfrm>
        </p:grpSpPr>
        <p:sp>
          <p:nvSpPr>
            <p:cNvPr id="47736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7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8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9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0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1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2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3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44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1911350" y="1077914"/>
            <a:ext cx="1474788" cy="1463675"/>
            <a:chOff x="262" y="1078"/>
            <a:chExt cx="929" cy="922"/>
          </a:xfrm>
        </p:grpSpPr>
        <p:sp>
          <p:nvSpPr>
            <p:cNvPr id="47727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8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9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0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1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2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3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4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35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79"/>
          <p:cNvGrpSpPr>
            <a:grpSpLocks/>
          </p:cNvGrpSpPr>
          <p:nvPr/>
        </p:nvGrpSpPr>
        <p:grpSpPr bwMode="auto">
          <a:xfrm>
            <a:off x="2408239" y="1077914"/>
            <a:ext cx="1474787" cy="1463675"/>
            <a:chOff x="262" y="1078"/>
            <a:chExt cx="929" cy="922"/>
          </a:xfrm>
        </p:grpSpPr>
        <p:sp>
          <p:nvSpPr>
            <p:cNvPr id="47718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9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0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1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2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3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4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5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26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3379789" y="1077914"/>
            <a:ext cx="1474787" cy="1463675"/>
            <a:chOff x="262" y="1078"/>
            <a:chExt cx="929" cy="922"/>
          </a:xfrm>
        </p:grpSpPr>
        <p:sp>
          <p:nvSpPr>
            <p:cNvPr id="47709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0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1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2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3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4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5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6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17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99"/>
          <p:cNvGrpSpPr>
            <a:grpSpLocks/>
          </p:cNvGrpSpPr>
          <p:nvPr/>
        </p:nvGrpSpPr>
        <p:grpSpPr bwMode="auto">
          <a:xfrm>
            <a:off x="3871914" y="1077914"/>
            <a:ext cx="1474787" cy="1463675"/>
            <a:chOff x="262" y="1078"/>
            <a:chExt cx="929" cy="922"/>
          </a:xfrm>
        </p:grpSpPr>
        <p:sp>
          <p:nvSpPr>
            <p:cNvPr id="47700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1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2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3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4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5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6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7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08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209"/>
          <p:cNvGrpSpPr>
            <a:grpSpLocks/>
          </p:cNvGrpSpPr>
          <p:nvPr/>
        </p:nvGrpSpPr>
        <p:grpSpPr bwMode="auto">
          <a:xfrm>
            <a:off x="4349750" y="1077914"/>
            <a:ext cx="1474788" cy="1463675"/>
            <a:chOff x="262" y="1078"/>
            <a:chExt cx="929" cy="922"/>
          </a:xfrm>
        </p:grpSpPr>
        <p:sp>
          <p:nvSpPr>
            <p:cNvPr id="47691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2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3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4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5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6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7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8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9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219"/>
          <p:cNvGrpSpPr>
            <a:grpSpLocks/>
          </p:cNvGrpSpPr>
          <p:nvPr/>
        </p:nvGrpSpPr>
        <p:grpSpPr bwMode="auto">
          <a:xfrm>
            <a:off x="4841875" y="1077914"/>
            <a:ext cx="1474788" cy="1463675"/>
            <a:chOff x="262" y="1078"/>
            <a:chExt cx="929" cy="922"/>
          </a:xfrm>
        </p:grpSpPr>
        <p:sp>
          <p:nvSpPr>
            <p:cNvPr id="47682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3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4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5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6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7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8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9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90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229"/>
          <p:cNvGrpSpPr>
            <a:grpSpLocks/>
          </p:cNvGrpSpPr>
          <p:nvPr/>
        </p:nvGrpSpPr>
        <p:grpSpPr bwMode="auto">
          <a:xfrm>
            <a:off x="2905125" y="1077914"/>
            <a:ext cx="1474788" cy="1463675"/>
            <a:chOff x="262" y="1078"/>
            <a:chExt cx="929" cy="922"/>
          </a:xfrm>
        </p:grpSpPr>
        <p:sp>
          <p:nvSpPr>
            <p:cNvPr id="47673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4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5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6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7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8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9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0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81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239"/>
          <p:cNvGrpSpPr>
            <a:grpSpLocks/>
          </p:cNvGrpSpPr>
          <p:nvPr/>
        </p:nvGrpSpPr>
        <p:grpSpPr bwMode="auto">
          <a:xfrm>
            <a:off x="1423987" y="2071689"/>
            <a:ext cx="1474788" cy="1463675"/>
            <a:chOff x="262" y="1078"/>
            <a:chExt cx="929" cy="922"/>
          </a:xfrm>
        </p:grpSpPr>
        <p:sp>
          <p:nvSpPr>
            <p:cNvPr id="47664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5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6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7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8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9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0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1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72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249"/>
          <p:cNvGrpSpPr>
            <a:grpSpLocks/>
          </p:cNvGrpSpPr>
          <p:nvPr/>
        </p:nvGrpSpPr>
        <p:grpSpPr bwMode="auto">
          <a:xfrm>
            <a:off x="1911350" y="2071689"/>
            <a:ext cx="1474788" cy="1463675"/>
            <a:chOff x="262" y="1078"/>
            <a:chExt cx="929" cy="922"/>
          </a:xfrm>
        </p:grpSpPr>
        <p:sp>
          <p:nvSpPr>
            <p:cNvPr id="47655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6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7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8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9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0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1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2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63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59"/>
          <p:cNvGrpSpPr>
            <a:grpSpLocks/>
          </p:cNvGrpSpPr>
          <p:nvPr/>
        </p:nvGrpSpPr>
        <p:grpSpPr bwMode="auto">
          <a:xfrm>
            <a:off x="2408239" y="2071689"/>
            <a:ext cx="1474787" cy="1463675"/>
            <a:chOff x="262" y="1078"/>
            <a:chExt cx="929" cy="922"/>
          </a:xfrm>
        </p:grpSpPr>
        <p:sp>
          <p:nvSpPr>
            <p:cNvPr id="47646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7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8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9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0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1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2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3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54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69"/>
          <p:cNvGrpSpPr>
            <a:grpSpLocks/>
          </p:cNvGrpSpPr>
          <p:nvPr/>
        </p:nvGrpSpPr>
        <p:grpSpPr bwMode="auto">
          <a:xfrm>
            <a:off x="3379789" y="2071689"/>
            <a:ext cx="1474787" cy="1463675"/>
            <a:chOff x="262" y="1078"/>
            <a:chExt cx="929" cy="922"/>
          </a:xfrm>
        </p:grpSpPr>
        <p:sp>
          <p:nvSpPr>
            <p:cNvPr id="47637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8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9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0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1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2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3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4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45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279"/>
          <p:cNvGrpSpPr>
            <a:grpSpLocks/>
          </p:cNvGrpSpPr>
          <p:nvPr/>
        </p:nvGrpSpPr>
        <p:grpSpPr bwMode="auto">
          <a:xfrm>
            <a:off x="3871914" y="2071689"/>
            <a:ext cx="1474787" cy="1463675"/>
            <a:chOff x="262" y="1078"/>
            <a:chExt cx="929" cy="922"/>
          </a:xfrm>
        </p:grpSpPr>
        <p:sp>
          <p:nvSpPr>
            <p:cNvPr id="47628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9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0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1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2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3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4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5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36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89"/>
          <p:cNvGrpSpPr>
            <a:grpSpLocks/>
          </p:cNvGrpSpPr>
          <p:nvPr/>
        </p:nvGrpSpPr>
        <p:grpSpPr bwMode="auto">
          <a:xfrm>
            <a:off x="4349750" y="2071689"/>
            <a:ext cx="1474788" cy="1463675"/>
            <a:chOff x="262" y="1078"/>
            <a:chExt cx="929" cy="922"/>
          </a:xfrm>
        </p:grpSpPr>
        <p:sp>
          <p:nvSpPr>
            <p:cNvPr id="47619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0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1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2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3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4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5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6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27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99"/>
          <p:cNvGrpSpPr>
            <a:grpSpLocks/>
          </p:cNvGrpSpPr>
          <p:nvPr/>
        </p:nvGrpSpPr>
        <p:grpSpPr bwMode="auto">
          <a:xfrm>
            <a:off x="4841875" y="2071689"/>
            <a:ext cx="1474788" cy="1463675"/>
            <a:chOff x="262" y="1078"/>
            <a:chExt cx="929" cy="922"/>
          </a:xfrm>
        </p:grpSpPr>
        <p:sp>
          <p:nvSpPr>
            <p:cNvPr id="47610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1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2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3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4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5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6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7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18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" name="Group 309"/>
          <p:cNvGrpSpPr>
            <a:grpSpLocks/>
          </p:cNvGrpSpPr>
          <p:nvPr/>
        </p:nvGrpSpPr>
        <p:grpSpPr bwMode="auto">
          <a:xfrm>
            <a:off x="2905125" y="2071689"/>
            <a:ext cx="1474788" cy="1463675"/>
            <a:chOff x="262" y="1078"/>
            <a:chExt cx="929" cy="922"/>
          </a:xfrm>
        </p:grpSpPr>
        <p:sp>
          <p:nvSpPr>
            <p:cNvPr id="47601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2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3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4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5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6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7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8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9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319"/>
          <p:cNvGrpSpPr>
            <a:grpSpLocks/>
          </p:cNvGrpSpPr>
          <p:nvPr/>
        </p:nvGrpSpPr>
        <p:grpSpPr bwMode="auto">
          <a:xfrm>
            <a:off x="1423987" y="2554289"/>
            <a:ext cx="1474788" cy="1463675"/>
            <a:chOff x="262" y="1078"/>
            <a:chExt cx="929" cy="922"/>
          </a:xfrm>
        </p:grpSpPr>
        <p:sp>
          <p:nvSpPr>
            <p:cNvPr id="47592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3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4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5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6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7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8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9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00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329"/>
          <p:cNvGrpSpPr>
            <a:grpSpLocks/>
          </p:cNvGrpSpPr>
          <p:nvPr/>
        </p:nvGrpSpPr>
        <p:grpSpPr bwMode="auto">
          <a:xfrm>
            <a:off x="1911350" y="2554289"/>
            <a:ext cx="1474788" cy="1463675"/>
            <a:chOff x="262" y="1078"/>
            <a:chExt cx="929" cy="922"/>
          </a:xfrm>
        </p:grpSpPr>
        <p:sp>
          <p:nvSpPr>
            <p:cNvPr id="47583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4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5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6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7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8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9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0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91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339"/>
          <p:cNvGrpSpPr>
            <a:grpSpLocks/>
          </p:cNvGrpSpPr>
          <p:nvPr/>
        </p:nvGrpSpPr>
        <p:grpSpPr bwMode="auto">
          <a:xfrm>
            <a:off x="2408239" y="2554289"/>
            <a:ext cx="1474787" cy="1463675"/>
            <a:chOff x="262" y="1078"/>
            <a:chExt cx="929" cy="922"/>
          </a:xfrm>
        </p:grpSpPr>
        <p:sp>
          <p:nvSpPr>
            <p:cNvPr id="47574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5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6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7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8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9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0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1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82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349"/>
          <p:cNvGrpSpPr>
            <a:grpSpLocks/>
          </p:cNvGrpSpPr>
          <p:nvPr/>
        </p:nvGrpSpPr>
        <p:grpSpPr bwMode="auto">
          <a:xfrm>
            <a:off x="3379789" y="2554289"/>
            <a:ext cx="1474787" cy="1463675"/>
            <a:chOff x="262" y="1078"/>
            <a:chExt cx="929" cy="922"/>
          </a:xfrm>
        </p:grpSpPr>
        <p:sp>
          <p:nvSpPr>
            <p:cNvPr id="47565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6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7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8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9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0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1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2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73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04" name="Group 359"/>
          <p:cNvGrpSpPr>
            <a:grpSpLocks/>
          </p:cNvGrpSpPr>
          <p:nvPr/>
        </p:nvGrpSpPr>
        <p:grpSpPr bwMode="auto">
          <a:xfrm>
            <a:off x="3871914" y="2554289"/>
            <a:ext cx="1474787" cy="1463675"/>
            <a:chOff x="262" y="1078"/>
            <a:chExt cx="929" cy="922"/>
          </a:xfrm>
        </p:grpSpPr>
        <p:sp>
          <p:nvSpPr>
            <p:cNvPr id="47556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7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8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9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0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1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2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3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64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05" name="Group 369"/>
          <p:cNvGrpSpPr>
            <a:grpSpLocks/>
          </p:cNvGrpSpPr>
          <p:nvPr/>
        </p:nvGrpSpPr>
        <p:grpSpPr bwMode="auto">
          <a:xfrm>
            <a:off x="4349750" y="2554289"/>
            <a:ext cx="1474788" cy="1463675"/>
            <a:chOff x="262" y="1078"/>
            <a:chExt cx="929" cy="922"/>
          </a:xfrm>
        </p:grpSpPr>
        <p:sp>
          <p:nvSpPr>
            <p:cNvPr id="47547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8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9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0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1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2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3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4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55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07" name="Group 379"/>
          <p:cNvGrpSpPr>
            <a:grpSpLocks/>
          </p:cNvGrpSpPr>
          <p:nvPr/>
        </p:nvGrpSpPr>
        <p:grpSpPr bwMode="auto">
          <a:xfrm>
            <a:off x="4841875" y="2554289"/>
            <a:ext cx="1474788" cy="1463675"/>
            <a:chOff x="262" y="1078"/>
            <a:chExt cx="929" cy="922"/>
          </a:xfrm>
        </p:grpSpPr>
        <p:sp>
          <p:nvSpPr>
            <p:cNvPr id="47538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9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0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1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2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3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4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5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46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08" name="Group 389"/>
          <p:cNvGrpSpPr>
            <a:grpSpLocks/>
          </p:cNvGrpSpPr>
          <p:nvPr/>
        </p:nvGrpSpPr>
        <p:grpSpPr bwMode="auto">
          <a:xfrm>
            <a:off x="2905125" y="2554289"/>
            <a:ext cx="1474788" cy="1463675"/>
            <a:chOff x="262" y="1078"/>
            <a:chExt cx="929" cy="922"/>
          </a:xfrm>
        </p:grpSpPr>
        <p:sp>
          <p:nvSpPr>
            <p:cNvPr id="47529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0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1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2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3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4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5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6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37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0" name="Group 399"/>
          <p:cNvGrpSpPr>
            <a:grpSpLocks/>
          </p:cNvGrpSpPr>
          <p:nvPr/>
        </p:nvGrpSpPr>
        <p:grpSpPr bwMode="auto">
          <a:xfrm>
            <a:off x="6326189" y="1577975"/>
            <a:ext cx="3927475" cy="3900488"/>
            <a:chOff x="3178" y="1075"/>
            <a:chExt cx="2474" cy="2457"/>
          </a:xfrm>
        </p:grpSpPr>
        <p:sp>
          <p:nvSpPr>
            <p:cNvPr id="47465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6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7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8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9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0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1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2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3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4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5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6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7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8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79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0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1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2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3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4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5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6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7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8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89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0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1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2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3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4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5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6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7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8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99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0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1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2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3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4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5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6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7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8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09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0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1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2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3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5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6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7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8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9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0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1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2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3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4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5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6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7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28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1" name="Group 464"/>
          <p:cNvGrpSpPr>
            <a:grpSpLocks/>
          </p:cNvGrpSpPr>
          <p:nvPr/>
        </p:nvGrpSpPr>
        <p:grpSpPr bwMode="auto">
          <a:xfrm>
            <a:off x="1425575" y="3041651"/>
            <a:ext cx="1474788" cy="1463675"/>
            <a:chOff x="262" y="1078"/>
            <a:chExt cx="929" cy="922"/>
          </a:xfrm>
        </p:grpSpPr>
        <p:sp>
          <p:nvSpPr>
            <p:cNvPr id="47456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7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8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9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0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1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2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3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64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2" name="Group 474"/>
          <p:cNvGrpSpPr>
            <a:grpSpLocks/>
          </p:cNvGrpSpPr>
          <p:nvPr/>
        </p:nvGrpSpPr>
        <p:grpSpPr bwMode="auto">
          <a:xfrm>
            <a:off x="1912939" y="3041651"/>
            <a:ext cx="1474787" cy="1463675"/>
            <a:chOff x="262" y="1078"/>
            <a:chExt cx="929" cy="922"/>
          </a:xfrm>
        </p:grpSpPr>
        <p:sp>
          <p:nvSpPr>
            <p:cNvPr id="47447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8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9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0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1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2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3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4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55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3" name="Group 484"/>
          <p:cNvGrpSpPr>
            <a:grpSpLocks/>
          </p:cNvGrpSpPr>
          <p:nvPr/>
        </p:nvGrpSpPr>
        <p:grpSpPr bwMode="auto">
          <a:xfrm>
            <a:off x="2409825" y="3041651"/>
            <a:ext cx="1474788" cy="1463675"/>
            <a:chOff x="262" y="1078"/>
            <a:chExt cx="929" cy="922"/>
          </a:xfrm>
        </p:grpSpPr>
        <p:sp>
          <p:nvSpPr>
            <p:cNvPr id="47438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9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0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1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2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3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4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5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46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4" name="Group 494"/>
          <p:cNvGrpSpPr>
            <a:grpSpLocks/>
          </p:cNvGrpSpPr>
          <p:nvPr/>
        </p:nvGrpSpPr>
        <p:grpSpPr bwMode="auto">
          <a:xfrm>
            <a:off x="3381375" y="3041651"/>
            <a:ext cx="1474788" cy="1463675"/>
            <a:chOff x="262" y="1078"/>
            <a:chExt cx="929" cy="922"/>
          </a:xfrm>
        </p:grpSpPr>
        <p:sp>
          <p:nvSpPr>
            <p:cNvPr id="47429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0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1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2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3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4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5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6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37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5" name="Group 504"/>
          <p:cNvGrpSpPr>
            <a:grpSpLocks/>
          </p:cNvGrpSpPr>
          <p:nvPr/>
        </p:nvGrpSpPr>
        <p:grpSpPr bwMode="auto">
          <a:xfrm>
            <a:off x="3873500" y="3041651"/>
            <a:ext cx="1474788" cy="1463675"/>
            <a:chOff x="262" y="1078"/>
            <a:chExt cx="929" cy="922"/>
          </a:xfrm>
        </p:grpSpPr>
        <p:sp>
          <p:nvSpPr>
            <p:cNvPr id="47420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1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2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3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4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5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6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7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28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6" name="Group 514"/>
          <p:cNvGrpSpPr>
            <a:grpSpLocks/>
          </p:cNvGrpSpPr>
          <p:nvPr/>
        </p:nvGrpSpPr>
        <p:grpSpPr bwMode="auto">
          <a:xfrm>
            <a:off x="4351339" y="3041651"/>
            <a:ext cx="1474787" cy="1463675"/>
            <a:chOff x="262" y="1078"/>
            <a:chExt cx="929" cy="922"/>
          </a:xfrm>
        </p:grpSpPr>
        <p:sp>
          <p:nvSpPr>
            <p:cNvPr id="47411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2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3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4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5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6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7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8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9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7" name="Group 524"/>
          <p:cNvGrpSpPr>
            <a:grpSpLocks/>
          </p:cNvGrpSpPr>
          <p:nvPr/>
        </p:nvGrpSpPr>
        <p:grpSpPr bwMode="auto">
          <a:xfrm>
            <a:off x="4843464" y="3041651"/>
            <a:ext cx="1474787" cy="1463675"/>
            <a:chOff x="262" y="1078"/>
            <a:chExt cx="929" cy="922"/>
          </a:xfrm>
        </p:grpSpPr>
        <p:sp>
          <p:nvSpPr>
            <p:cNvPr id="47402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3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4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5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6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7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8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9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10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8" name="Group 534"/>
          <p:cNvGrpSpPr>
            <a:grpSpLocks/>
          </p:cNvGrpSpPr>
          <p:nvPr/>
        </p:nvGrpSpPr>
        <p:grpSpPr bwMode="auto">
          <a:xfrm>
            <a:off x="2906714" y="3041651"/>
            <a:ext cx="1474787" cy="1463675"/>
            <a:chOff x="262" y="1078"/>
            <a:chExt cx="929" cy="922"/>
          </a:xfrm>
        </p:grpSpPr>
        <p:sp>
          <p:nvSpPr>
            <p:cNvPr id="47393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4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5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6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7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8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9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0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01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9" name="Group 544"/>
          <p:cNvGrpSpPr>
            <a:grpSpLocks/>
          </p:cNvGrpSpPr>
          <p:nvPr/>
        </p:nvGrpSpPr>
        <p:grpSpPr bwMode="auto">
          <a:xfrm>
            <a:off x="1423987" y="3538539"/>
            <a:ext cx="1474788" cy="1463675"/>
            <a:chOff x="262" y="1078"/>
            <a:chExt cx="929" cy="922"/>
          </a:xfrm>
        </p:grpSpPr>
        <p:sp>
          <p:nvSpPr>
            <p:cNvPr id="47384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5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6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7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8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9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0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1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92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0" name="Group 554"/>
          <p:cNvGrpSpPr>
            <a:grpSpLocks/>
          </p:cNvGrpSpPr>
          <p:nvPr/>
        </p:nvGrpSpPr>
        <p:grpSpPr bwMode="auto">
          <a:xfrm>
            <a:off x="1911350" y="3538539"/>
            <a:ext cx="1474788" cy="1463675"/>
            <a:chOff x="262" y="1078"/>
            <a:chExt cx="929" cy="922"/>
          </a:xfrm>
        </p:grpSpPr>
        <p:sp>
          <p:nvSpPr>
            <p:cNvPr id="47375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6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7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8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9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0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1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2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83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1" name="Group 564"/>
          <p:cNvGrpSpPr>
            <a:grpSpLocks/>
          </p:cNvGrpSpPr>
          <p:nvPr/>
        </p:nvGrpSpPr>
        <p:grpSpPr bwMode="auto">
          <a:xfrm>
            <a:off x="2408239" y="3538539"/>
            <a:ext cx="1474787" cy="1463675"/>
            <a:chOff x="262" y="1078"/>
            <a:chExt cx="929" cy="922"/>
          </a:xfrm>
        </p:grpSpPr>
        <p:sp>
          <p:nvSpPr>
            <p:cNvPr id="47366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7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8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9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0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1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2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3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74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2" name="Group 574"/>
          <p:cNvGrpSpPr>
            <a:grpSpLocks/>
          </p:cNvGrpSpPr>
          <p:nvPr/>
        </p:nvGrpSpPr>
        <p:grpSpPr bwMode="auto">
          <a:xfrm>
            <a:off x="3379789" y="3538539"/>
            <a:ext cx="1474787" cy="1463675"/>
            <a:chOff x="262" y="1078"/>
            <a:chExt cx="929" cy="922"/>
          </a:xfrm>
        </p:grpSpPr>
        <p:sp>
          <p:nvSpPr>
            <p:cNvPr id="47357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8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9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0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1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2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3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4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65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3" name="Group 584"/>
          <p:cNvGrpSpPr>
            <a:grpSpLocks/>
          </p:cNvGrpSpPr>
          <p:nvPr/>
        </p:nvGrpSpPr>
        <p:grpSpPr bwMode="auto">
          <a:xfrm>
            <a:off x="3871914" y="3538539"/>
            <a:ext cx="1474787" cy="1463675"/>
            <a:chOff x="262" y="1078"/>
            <a:chExt cx="929" cy="922"/>
          </a:xfrm>
        </p:grpSpPr>
        <p:sp>
          <p:nvSpPr>
            <p:cNvPr id="47348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9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0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1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2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3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4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5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56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4" name="Group 594"/>
          <p:cNvGrpSpPr>
            <a:grpSpLocks/>
          </p:cNvGrpSpPr>
          <p:nvPr/>
        </p:nvGrpSpPr>
        <p:grpSpPr bwMode="auto">
          <a:xfrm>
            <a:off x="4349750" y="3538539"/>
            <a:ext cx="1474788" cy="1463675"/>
            <a:chOff x="262" y="1078"/>
            <a:chExt cx="929" cy="922"/>
          </a:xfrm>
        </p:grpSpPr>
        <p:sp>
          <p:nvSpPr>
            <p:cNvPr id="47339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0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1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2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3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4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5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6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47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5" name="Group 604"/>
          <p:cNvGrpSpPr>
            <a:grpSpLocks/>
          </p:cNvGrpSpPr>
          <p:nvPr/>
        </p:nvGrpSpPr>
        <p:grpSpPr bwMode="auto">
          <a:xfrm>
            <a:off x="4841875" y="3538539"/>
            <a:ext cx="1474788" cy="1463675"/>
            <a:chOff x="262" y="1078"/>
            <a:chExt cx="929" cy="922"/>
          </a:xfrm>
        </p:grpSpPr>
        <p:sp>
          <p:nvSpPr>
            <p:cNvPr id="47330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1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2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3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4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5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6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7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38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6" name="Group 614"/>
          <p:cNvGrpSpPr>
            <a:grpSpLocks/>
          </p:cNvGrpSpPr>
          <p:nvPr/>
        </p:nvGrpSpPr>
        <p:grpSpPr bwMode="auto">
          <a:xfrm>
            <a:off x="2905125" y="3538539"/>
            <a:ext cx="1474788" cy="1463675"/>
            <a:chOff x="262" y="1078"/>
            <a:chExt cx="929" cy="922"/>
          </a:xfrm>
        </p:grpSpPr>
        <p:sp>
          <p:nvSpPr>
            <p:cNvPr id="47321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2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3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4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5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6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7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8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9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7" name="Group 624"/>
          <p:cNvGrpSpPr>
            <a:grpSpLocks/>
          </p:cNvGrpSpPr>
          <p:nvPr/>
        </p:nvGrpSpPr>
        <p:grpSpPr bwMode="auto">
          <a:xfrm>
            <a:off x="1425575" y="4011614"/>
            <a:ext cx="1474788" cy="1463675"/>
            <a:chOff x="262" y="1078"/>
            <a:chExt cx="929" cy="922"/>
          </a:xfrm>
        </p:grpSpPr>
        <p:sp>
          <p:nvSpPr>
            <p:cNvPr id="47312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3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4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5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6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7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8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9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20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8" name="Group 634"/>
          <p:cNvGrpSpPr>
            <a:grpSpLocks/>
          </p:cNvGrpSpPr>
          <p:nvPr/>
        </p:nvGrpSpPr>
        <p:grpSpPr bwMode="auto">
          <a:xfrm>
            <a:off x="1912939" y="4011614"/>
            <a:ext cx="1474787" cy="1463675"/>
            <a:chOff x="262" y="1078"/>
            <a:chExt cx="929" cy="922"/>
          </a:xfrm>
        </p:grpSpPr>
        <p:sp>
          <p:nvSpPr>
            <p:cNvPr id="47303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4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5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6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7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8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9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0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11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9" name="Group 644"/>
          <p:cNvGrpSpPr>
            <a:grpSpLocks/>
          </p:cNvGrpSpPr>
          <p:nvPr/>
        </p:nvGrpSpPr>
        <p:grpSpPr bwMode="auto">
          <a:xfrm>
            <a:off x="2409825" y="4011614"/>
            <a:ext cx="1474788" cy="1463675"/>
            <a:chOff x="262" y="1078"/>
            <a:chExt cx="929" cy="922"/>
          </a:xfrm>
        </p:grpSpPr>
        <p:sp>
          <p:nvSpPr>
            <p:cNvPr id="47294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5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6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7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8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9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0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1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02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0" name="Group 654"/>
          <p:cNvGrpSpPr>
            <a:grpSpLocks/>
          </p:cNvGrpSpPr>
          <p:nvPr/>
        </p:nvGrpSpPr>
        <p:grpSpPr bwMode="auto">
          <a:xfrm>
            <a:off x="3381375" y="4011614"/>
            <a:ext cx="1474788" cy="1463675"/>
            <a:chOff x="262" y="1078"/>
            <a:chExt cx="929" cy="922"/>
          </a:xfrm>
        </p:grpSpPr>
        <p:sp>
          <p:nvSpPr>
            <p:cNvPr id="47285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6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7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8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9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0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1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2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93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1" name="Group 664"/>
          <p:cNvGrpSpPr>
            <a:grpSpLocks/>
          </p:cNvGrpSpPr>
          <p:nvPr/>
        </p:nvGrpSpPr>
        <p:grpSpPr bwMode="auto">
          <a:xfrm>
            <a:off x="3873500" y="4011614"/>
            <a:ext cx="1474788" cy="1463675"/>
            <a:chOff x="262" y="1078"/>
            <a:chExt cx="929" cy="922"/>
          </a:xfrm>
        </p:grpSpPr>
        <p:sp>
          <p:nvSpPr>
            <p:cNvPr id="47276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7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8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9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0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1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2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3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84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2" name="Group 674"/>
          <p:cNvGrpSpPr>
            <a:grpSpLocks/>
          </p:cNvGrpSpPr>
          <p:nvPr/>
        </p:nvGrpSpPr>
        <p:grpSpPr bwMode="auto">
          <a:xfrm>
            <a:off x="4351339" y="4011614"/>
            <a:ext cx="1474787" cy="1463675"/>
            <a:chOff x="262" y="1078"/>
            <a:chExt cx="929" cy="922"/>
          </a:xfrm>
        </p:grpSpPr>
        <p:sp>
          <p:nvSpPr>
            <p:cNvPr id="47267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8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9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0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1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2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3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4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75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3" name="Group 684"/>
          <p:cNvGrpSpPr>
            <a:grpSpLocks/>
          </p:cNvGrpSpPr>
          <p:nvPr/>
        </p:nvGrpSpPr>
        <p:grpSpPr bwMode="auto">
          <a:xfrm>
            <a:off x="4843464" y="4011614"/>
            <a:ext cx="1474787" cy="1463675"/>
            <a:chOff x="262" y="1078"/>
            <a:chExt cx="929" cy="922"/>
          </a:xfrm>
        </p:grpSpPr>
        <p:sp>
          <p:nvSpPr>
            <p:cNvPr id="47258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9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0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1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2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3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4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5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66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4" name="Group 694"/>
          <p:cNvGrpSpPr>
            <a:grpSpLocks/>
          </p:cNvGrpSpPr>
          <p:nvPr/>
        </p:nvGrpSpPr>
        <p:grpSpPr bwMode="auto">
          <a:xfrm>
            <a:off x="2906714" y="4011614"/>
            <a:ext cx="1474787" cy="1463675"/>
            <a:chOff x="262" y="1078"/>
            <a:chExt cx="929" cy="922"/>
          </a:xfrm>
        </p:grpSpPr>
        <p:sp>
          <p:nvSpPr>
            <p:cNvPr id="47249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0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1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2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3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4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5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6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57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5" name="Group 704"/>
          <p:cNvGrpSpPr>
            <a:grpSpLocks/>
          </p:cNvGrpSpPr>
          <p:nvPr/>
        </p:nvGrpSpPr>
        <p:grpSpPr bwMode="auto">
          <a:xfrm>
            <a:off x="1423987" y="4508501"/>
            <a:ext cx="1474788" cy="1463675"/>
            <a:chOff x="262" y="1078"/>
            <a:chExt cx="929" cy="922"/>
          </a:xfrm>
        </p:grpSpPr>
        <p:sp>
          <p:nvSpPr>
            <p:cNvPr id="47240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1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2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3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4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5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6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7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48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0" name="Group 714"/>
          <p:cNvGrpSpPr>
            <a:grpSpLocks/>
          </p:cNvGrpSpPr>
          <p:nvPr/>
        </p:nvGrpSpPr>
        <p:grpSpPr bwMode="auto">
          <a:xfrm>
            <a:off x="1911350" y="4508501"/>
            <a:ext cx="1474788" cy="1463675"/>
            <a:chOff x="262" y="1078"/>
            <a:chExt cx="929" cy="922"/>
          </a:xfrm>
        </p:grpSpPr>
        <p:sp>
          <p:nvSpPr>
            <p:cNvPr id="47231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2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3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4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5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6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7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8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9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1" name="Group 724"/>
          <p:cNvGrpSpPr>
            <a:grpSpLocks/>
          </p:cNvGrpSpPr>
          <p:nvPr/>
        </p:nvGrpSpPr>
        <p:grpSpPr bwMode="auto">
          <a:xfrm>
            <a:off x="2408239" y="4508501"/>
            <a:ext cx="1474787" cy="1463675"/>
            <a:chOff x="262" y="1078"/>
            <a:chExt cx="929" cy="922"/>
          </a:xfrm>
        </p:grpSpPr>
        <p:sp>
          <p:nvSpPr>
            <p:cNvPr id="47222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3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4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5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6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7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8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9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30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2" name="Group 734"/>
          <p:cNvGrpSpPr>
            <a:grpSpLocks/>
          </p:cNvGrpSpPr>
          <p:nvPr/>
        </p:nvGrpSpPr>
        <p:grpSpPr bwMode="auto">
          <a:xfrm>
            <a:off x="3379789" y="4508501"/>
            <a:ext cx="1474787" cy="1463675"/>
            <a:chOff x="262" y="1078"/>
            <a:chExt cx="929" cy="922"/>
          </a:xfrm>
        </p:grpSpPr>
        <p:sp>
          <p:nvSpPr>
            <p:cNvPr id="47213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4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5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6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7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8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9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0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21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3" name="Group 744"/>
          <p:cNvGrpSpPr>
            <a:grpSpLocks/>
          </p:cNvGrpSpPr>
          <p:nvPr/>
        </p:nvGrpSpPr>
        <p:grpSpPr bwMode="auto">
          <a:xfrm>
            <a:off x="3871914" y="4508501"/>
            <a:ext cx="1474787" cy="1463675"/>
            <a:chOff x="262" y="1078"/>
            <a:chExt cx="929" cy="922"/>
          </a:xfrm>
        </p:grpSpPr>
        <p:sp>
          <p:nvSpPr>
            <p:cNvPr id="47204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5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6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7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8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9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0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1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12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4" name="Group 754"/>
          <p:cNvGrpSpPr>
            <a:grpSpLocks/>
          </p:cNvGrpSpPr>
          <p:nvPr/>
        </p:nvGrpSpPr>
        <p:grpSpPr bwMode="auto">
          <a:xfrm>
            <a:off x="4349750" y="4508501"/>
            <a:ext cx="1474788" cy="1463675"/>
            <a:chOff x="262" y="1078"/>
            <a:chExt cx="929" cy="922"/>
          </a:xfrm>
        </p:grpSpPr>
        <p:sp>
          <p:nvSpPr>
            <p:cNvPr id="47195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6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7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8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9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0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1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2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03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5" name="Group 764"/>
          <p:cNvGrpSpPr>
            <a:grpSpLocks/>
          </p:cNvGrpSpPr>
          <p:nvPr/>
        </p:nvGrpSpPr>
        <p:grpSpPr bwMode="auto">
          <a:xfrm>
            <a:off x="4841875" y="4508501"/>
            <a:ext cx="1474788" cy="1463675"/>
            <a:chOff x="262" y="1078"/>
            <a:chExt cx="929" cy="922"/>
          </a:xfrm>
        </p:grpSpPr>
        <p:sp>
          <p:nvSpPr>
            <p:cNvPr id="47186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7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8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9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0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1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2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3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4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896" name="Group 774"/>
          <p:cNvGrpSpPr>
            <a:grpSpLocks/>
          </p:cNvGrpSpPr>
          <p:nvPr/>
        </p:nvGrpSpPr>
        <p:grpSpPr bwMode="auto">
          <a:xfrm>
            <a:off x="2905125" y="4508501"/>
            <a:ext cx="1474788" cy="1463675"/>
            <a:chOff x="262" y="1078"/>
            <a:chExt cx="929" cy="922"/>
          </a:xfrm>
        </p:grpSpPr>
        <p:sp>
          <p:nvSpPr>
            <p:cNvPr id="47177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8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9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0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1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2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3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4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5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75" name="Text Box 784"/>
          <p:cNvSpPr txBox="1">
            <a:spLocks noChangeArrowheads="1"/>
          </p:cNvSpPr>
          <p:nvPr/>
        </p:nvSpPr>
        <p:spPr bwMode="auto">
          <a:xfrm>
            <a:off x="3019426" y="1222375"/>
            <a:ext cx="15452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Original Image</a:t>
            </a:r>
            <a:endParaRPr lang="en-US"/>
          </a:p>
        </p:txBody>
      </p:sp>
      <p:sp>
        <p:nvSpPr>
          <p:cNvPr id="47176" name="Text Box 785"/>
          <p:cNvSpPr txBox="1">
            <a:spLocks noChangeArrowheads="1"/>
          </p:cNvSpPr>
          <p:nvPr/>
        </p:nvSpPr>
        <p:spPr bwMode="auto">
          <a:xfrm>
            <a:off x="7402196" y="1241425"/>
            <a:ext cx="175958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Processed Image</a:t>
            </a:r>
            <a:endParaRPr lang="en-US"/>
          </a:p>
        </p:txBody>
      </p:sp>
      <p:sp>
        <p:nvSpPr>
          <p:cNvPr id="786" name="Rectangle 80"/>
          <p:cNvSpPr>
            <a:spLocks noChangeArrowheads="1"/>
          </p:cNvSpPr>
          <p:nvPr/>
        </p:nvSpPr>
        <p:spPr bwMode="auto">
          <a:xfrm>
            <a:off x="7791456" y="208281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7" name="Rectangle 81"/>
          <p:cNvSpPr>
            <a:spLocks noChangeArrowheads="1"/>
          </p:cNvSpPr>
          <p:nvPr/>
        </p:nvSpPr>
        <p:spPr bwMode="auto">
          <a:xfrm>
            <a:off x="8281993" y="208281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" name="Rectangle 82"/>
          <p:cNvSpPr>
            <a:spLocks noChangeArrowheads="1"/>
          </p:cNvSpPr>
          <p:nvPr/>
        </p:nvSpPr>
        <p:spPr bwMode="auto">
          <a:xfrm>
            <a:off x="8772531" y="208281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9" name="Rectangle 87"/>
          <p:cNvSpPr>
            <a:spLocks noChangeArrowheads="1"/>
          </p:cNvSpPr>
          <p:nvPr/>
        </p:nvSpPr>
        <p:spPr bwMode="auto">
          <a:xfrm>
            <a:off x="7300918" y="256382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0" name="Rectangle 88"/>
          <p:cNvSpPr>
            <a:spLocks noChangeArrowheads="1"/>
          </p:cNvSpPr>
          <p:nvPr/>
        </p:nvSpPr>
        <p:spPr bwMode="auto">
          <a:xfrm>
            <a:off x="7791456" y="256382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1" name="Rectangle 89"/>
          <p:cNvSpPr>
            <a:spLocks noChangeArrowheads="1"/>
          </p:cNvSpPr>
          <p:nvPr/>
        </p:nvSpPr>
        <p:spPr bwMode="auto">
          <a:xfrm>
            <a:off x="8281993" y="256382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2" name="Rectangle 90"/>
          <p:cNvSpPr>
            <a:spLocks noChangeArrowheads="1"/>
          </p:cNvSpPr>
          <p:nvPr/>
        </p:nvSpPr>
        <p:spPr bwMode="auto">
          <a:xfrm>
            <a:off x="8772531" y="256382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3" name="Rectangle 94"/>
          <p:cNvSpPr>
            <a:spLocks noChangeArrowheads="1"/>
          </p:cNvSpPr>
          <p:nvPr/>
        </p:nvSpPr>
        <p:spPr bwMode="auto">
          <a:xfrm>
            <a:off x="6810381" y="305436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4" name="Rectangle 95"/>
          <p:cNvSpPr>
            <a:spLocks noChangeArrowheads="1"/>
          </p:cNvSpPr>
          <p:nvPr/>
        </p:nvSpPr>
        <p:spPr bwMode="auto">
          <a:xfrm>
            <a:off x="7300918" y="305436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5" name="Rectangle 96"/>
          <p:cNvSpPr>
            <a:spLocks noChangeArrowheads="1"/>
          </p:cNvSpPr>
          <p:nvPr/>
        </p:nvSpPr>
        <p:spPr bwMode="auto">
          <a:xfrm>
            <a:off x="7791456" y="305436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6" name="Rectangle 97"/>
          <p:cNvSpPr>
            <a:spLocks noChangeArrowheads="1"/>
          </p:cNvSpPr>
          <p:nvPr/>
        </p:nvSpPr>
        <p:spPr bwMode="auto">
          <a:xfrm>
            <a:off x="8281993" y="3054362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7" name="Rectangle 102"/>
          <p:cNvSpPr>
            <a:spLocks noChangeArrowheads="1"/>
          </p:cNvSpPr>
          <p:nvPr/>
        </p:nvSpPr>
        <p:spPr bwMode="auto">
          <a:xfrm>
            <a:off x="6810381" y="353854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" name="Rectangle 103"/>
          <p:cNvSpPr>
            <a:spLocks noChangeArrowheads="1"/>
          </p:cNvSpPr>
          <p:nvPr/>
        </p:nvSpPr>
        <p:spPr bwMode="auto">
          <a:xfrm>
            <a:off x="7300918" y="353854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9" name="Rectangle 104"/>
          <p:cNvSpPr>
            <a:spLocks noChangeArrowheads="1"/>
          </p:cNvSpPr>
          <p:nvPr/>
        </p:nvSpPr>
        <p:spPr bwMode="auto">
          <a:xfrm>
            <a:off x="7791456" y="353854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0" name="Rectangle 110"/>
          <p:cNvSpPr>
            <a:spLocks noChangeArrowheads="1"/>
          </p:cNvSpPr>
          <p:nvPr/>
        </p:nvSpPr>
        <p:spPr bwMode="auto">
          <a:xfrm>
            <a:off x="6810381" y="4029087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1" name="Rectangle 111"/>
          <p:cNvSpPr>
            <a:spLocks noChangeArrowheads="1"/>
          </p:cNvSpPr>
          <p:nvPr/>
        </p:nvSpPr>
        <p:spPr bwMode="auto">
          <a:xfrm>
            <a:off x="7300918" y="4029087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2" name="Rectangle 112"/>
          <p:cNvSpPr>
            <a:spLocks noChangeArrowheads="1"/>
          </p:cNvSpPr>
          <p:nvPr/>
        </p:nvSpPr>
        <p:spPr bwMode="auto">
          <a:xfrm>
            <a:off x="7791456" y="4029087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3" name="Rectangle 72"/>
          <p:cNvSpPr>
            <a:spLocks noChangeArrowheads="1"/>
          </p:cNvSpPr>
          <p:nvPr/>
        </p:nvSpPr>
        <p:spPr bwMode="auto">
          <a:xfrm>
            <a:off x="7783515" y="158274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4" name="Rectangle 73"/>
          <p:cNvSpPr>
            <a:spLocks noChangeArrowheads="1"/>
          </p:cNvSpPr>
          <p:nvPr/>
        </p:nvSpPr>
        <p:spPr bwMode="auto">
          <a:xfrm>
            <a:off x="8274052" y="158274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5" name="Rectangle 74"/>
          <p:cNvSpPr>
            <a:spLocks noChangeArrowheads="1"/>
          </p:cNvSpPr>
          <p:nvPr/>
        </p:nvSpPr>
        <p:spPr bwMode="auto">
          <a:xfrm>
            <a:off x="8764590" y="158274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6" name="Rectangle 79"/>
          <p:cNvSpPr>
            <a:spLocks noChangeArrowheads="1"/>
          </p:cNvSpPr>
          <p:nvPr/>
        </p:nvSpPr>
        <p:spPr bwMode="auto">
          <a:xfrm>
            <a:off x="7292977" y="207328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7" name="Rectangle 83"/>
          <p:cNvSpPr>
            <a:spLocks noChangeArrowheads="1"/>
          </p:cNvSpPr>
          <p:nvPr/>
        </p:nvSpPr>
        <p:spPr bwMode="auto">
          <a:xfrm>
            <a:off x="9255127" y="207328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8" name="Rectangle 86"/>
          <p:cNvSpPr>
            <a:spLocks noChangeArrowheads="1"/>
          </p:cNvSpPr>
          <p:nvPr/>
        </p:nvSpPr>
        <p:spPr bwMode="auto">
          <a:xfrm>
            <a:off x="6802440" y="255429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" name="Rectangle 91"/>
          <p:cNvSpPr>
            <a:spLocks noChangeArrowheads="1"/>
          </p:cNvSpPr>
          <p:nvPr/>
        </p:nvSpPr>
        <p:spPr bwMode="auto">
          <a:xfrm>
            <a:off x="9255127" y="255429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0" name="Rectangle 93"/>
          <p:cNvSpPr>
            <a:spLocks noChangeArrowheads="1"/>
          </p:cNvSpPr>
          <p:nvPr/>
        </p:nvSpPr>
        <p:spPr bwMode="auto">
          <a:xfrm>
            <a:off x="6310315" y="304483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1" name="Rectangle 98"/>
          <p:cNvSpPr>
            <a:spLocks noChangeArrowheads="1"/>
          </p:cNvSpPr>
          <p:nvPr/>
        </p:nvSpPr>
        <p:spPr bwMode="auto">
          <a:xfrm>
            <a:off x="8764590" y="304483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2" name="Rectangle 101"/>
          <p:cNvSpPr>
            <a:spLocks noChangeArrowheads="1"/>
          </p:cNvSpPr>
          <p:nvPr/>
        </p:nvSpPr>
        <p:spPr bwMode="auto">
          <a:xfrm>
            <a:off x="6310315" y="352902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3" name="Rectangle 105"/>
          <p:cNvSpPr>
            <a:spLocks noChangeArrowheads="1"/>
          </p:cNvSpPr>
          <p:nvPr/>
        </p:nvSpPr>
        <p:spPr bwMode="auto">
          <a:xfrm>
            <a:off x="8274052" y="352902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4" name="Rectangle 109"/>
          <p:cNvSpPr>
            <a:spLocks noChangeArrowheads="1"/>
          </p:cNvSpPr>
          <p:nvPr/>
        </p:nvSpPr>
        <p:spPr bwMode="auto">
          <a:xfrm>
            <a:off x="6310315" y="401955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5" name="Rectangle 113"/>
          <p:cNvSpPr>
            <a:spLocks noChangeArrowheads="1"/>
          </p:cNvSpPr>
          <p:nvPr/>
        </p:nvSpPr>
        <p:spPr bwMode="auto">
          <a:xfrm>
            <a:off x="8274052" y="4019559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6" name="Rectangle 118"/>
          <p:cNvSpPr>
            <a:spLocks noChangeArrowheads="1"/>
          </p:cNvSpPr>
          <p:nvPr/>
        </p:nvSpPr>
        <p:spPr bwMode="auto">
          <a:xfrm>
            <a:off x="6802440" y="450057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7" name="Rectangle 119"/>
          <p:cNvSpPr>
            <a:spLocks noChangeArrowheads="1"/>
          </p:cNvSpPr>
          <p:nvPr/>
        </p:nvSpPr>
        <p:spPr bwMode="auto">
          <a:xfrm>
            <a:off x="7292977" y="44894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8" name="Rectangle 120"/>
          <p:cNvSpPr>
            <a:spLocks noChangeArrowheads="1"/>
          </p:cNvSpPr>
          <p:nvPr/>
        </p:nvSpPr>
        <p:spPr bwMode="auto">
          <a:xfrm>
            <a:off x="7783515" y="44894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5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5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5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9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9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9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9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9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0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0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0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8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8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" grpId="0" animBg="1"/>
      <p:bldP spid="787" grpId="0" animBg="1"/>
      <p:bldP spid="788" grpId="0" animBg="1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 animBg="1"/>
      <p:bldP spid="796" grpId="0" animBg="1"/>
      <p:bldP spid="797" grpId="0" animBg="1"/>
      <p:bldP spid="798" grpId="0" animBg="1"/>
      <p:bldP spid="799" grpId="0" animBg="1"/>
      <p:bldP spid="800" grpId="0" animBg="1"/>
      <p:bldP spid="801" grpId="0" animBg="1"/>
      <p:bldP spid="802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+mj-lt"/>
              </a:rPr>
              <a:t>Morphological Operations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1715832" cy="5500726"/>
          </a:xfrm>
        </p:spPr>
        <p:txBody>
          <a:bodyPr>
            <a:normAutofit/>
          </a:bodyPr>
          <a:lstStyle/>
          <a:p>
            <a:pPr marL="0" indent="0"/>
            <a:r>
              <a:rPr lang="en-IE" sz="3600" dirty="0"/>
              <a:t>More interesting morphological operations can be performed by performing combinations of erosions and dilations</a:t>
            </a:r>
          </a:p>
          <a:p>
            <a:pPr marL="0" indent="0"/>
            <a:r>
              <a:rPr lang="en-IE" sz="3600" dirty="0"/>
              <a:t>The most widely used of these </a:t>
            </a:r>
            <a:r>
              <a:rPr lang="en-IE" sz="3600" i="1" dirty="0"/>
              <a:t>compound operations</a:t>
            </a:r>
            <a:r>
              <a:rPr lang="en-IE" sz="3600" dirty="0"/>
              <a:t> are:</a:t>
            </a:r>
          </a:p>
          <a:p>
            <a:pPr marL="0" indent="0"/>
            <a:endParaRPr lang="en-IE" dirty="0"/>
          </a:p>
          <a:p>
            <a:pPr marL="0" indent="0"/>
            <a:r>
              <a:rPr lang="en-IE" dirty="0"/>
              <a:t>	Opening: </a:t>
            </a:r>
            <a:r>
              <a:rPr lang="en-IE" dirty="0">
                <a:sym typeface="Webdings" pitchFamily="-112" charset="2"/>
              </a:rPr>
              <a:t> </a:t>
            </a:r>
            <a:r>
              <a:rPr lang="en-IE" i="1" dirty="0"/>
              <a:t>f </a:t>
            </a:r>
            <a:r>
              <a:rPr lang="en-IE" dirty="0">
                <a:cs typeface="Arial" charset="0"/>
                <a:sym typeface="Webdings" pitchFamily="-112" charset="2"/>
              </a:rPr>
              <a:t>○</a:t>
            </a:r>
            <a:r>
              <a:rPr lang="en-IE" dirty="0">
                <a:sym typeface="Webdings" pitchFamily="-112" charset="2"/>
              </a:rPr>
              <a:t> </a:t>
            </a:r>
            <a:r>
              <a:rPr lang="en-IE" i="1" dirty="0">
                <a:sym typeface="Webdings" pitchFamily="-112" charset="2"/>
              </a:rPr>
              <a:t>s = </a:t>
            </a:r>
            <a:r>
              <a:rPr lang="en-IE" dirty="0">
                <a:sym typeface="Webdings" pitchFamily="-112" charset="2"/>
              </a:rPr>
              <a:t>(</a:t>
            </a:r>
            <a:r>
              <a:rPr lang="en-IE" i="1" dirty="0">
                <a:sym typeface="Webdings" pitchFamily="-112" charset="2"/>
              </a:rPr>
              <a:t>f </a:t>
            </a:r>
            <a:r>
              <a:rPr lang="en-IE" dirty="0">
                <a:sym typeface="Webdings" pitchFamily="-112" charset="2"/>
              </a:rPr>
              <a:t> </a:t>
            </a:r>
            <a:r>
              <a:rPr lang="en-IE" i="1" dirty="0">
                <a:sym typeface="Webdings" pitchFamily="-112" charset="2"/>
              </a:rPr>
              <a:t>s</a:t>
            </a:r>
            <a:r>
              <a:rPr lang="en-IE" dirty="0">
                <a:sym typeface="Webdings" pitchFamily="-112" charset="2"/>
              </a:rPr>
              <a:t>) </a:t>
            </a:r>
            <a:r>
              <a:rPr lang="en-IE" dirty="0">
                <a:sym typeface="Symbol" panose="05050102010706020507" pitchFamily="18" charset="2"/>
              </a:rPr>
              <a:t> </a:t>
            </a:r>
            <a:r>
              <a:rPr lang="en-IE" i="1" dirty="0">
                <a:sym typeface="Webdings" pitchFamily="-112" charset="2"/>
              </a:rPr>
              <a:t>s</a:t>
            </a:r>
            <a:endParaRPr lang="en-IE" dirty="0">
              <a:sym typeface="Webdings" pitchFamily="-112" charset="2"/>
            </a:endParaRPr>
          </a:p>
          <a:p>
            <a:pPr marL="0" indent="0"/>
            <a:endParaRPr lang="en-IE" dirty="0"/>
          </a:p>
          <a:p>
            <a:pPr marL="0" indent="0"/>
            <a:r>
              <a:rPr lang="en-IE" dirty="0"/>
              <a:t>	Closing: </a:t>
            </a:r>
            <a:r>
              <a:rPr lang="en-IE" dirty="0">
                <a:sym typeface="Webdings" pitchFamily="-112" charset="2"/>
              </a:rPr>
              <a:t>  </a:t>
            </a:r>
            <a:r>
              <a:rPr lang="en-IE" i="1" dirty="0"/>
              <a:t>f </a:t>
            </a:r>
            <a:r>
              <a:rPr lang="en-IE" dirty="0">
                <a:sym typeface="Symbol" panose="05050102010706020507" pitchFamily="18" charset="2"/>
              </a:rPr>
              <a:t> </a:t>
            </a:r>
            <a:r>
              <a:rPr lang="en-IE" i="1" dirty="0">
                <a:sym typeface="Webdings" pitchFamily="-112" charset="2"/>
              </a:rPr>
              <a:t>s = (f  </a:t>
            </a:r>
            <a:r>
              <a:rPr lang="en-IE" dirty="0">
                <a:sym typeface="Symbol" panose="05050102010706020507" pitchFamily="18" charset="2"/>
              </a:rPr>
              <a:t> </a:t>
            </a:r>
            <a:r>
              <a:rPr lang="en-IE" i="1" dirty="0">
                <a:sym typeface="Webdings" pitchFamily="-112" charset="2"/>
              </a:rPr>
              <a:t>s) </a:t>
            </a:r>
            <a:r>
              <a:rPr lang="en-IE" dirty="0">
                <a:sym typeface="Webdings" pitchFamily="-112" charset="2"/>
              </a:rPr>
              <a:t> </a:t>
            </a:r>
            <a:r>
              <a:rPr lang="en-IE" i="1" dirty="0">
                <a:sym typeface="Webdings" pitchFamily="-112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9580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Water in Bottles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54" y="1340768"/>
            <a:ext cx="3676650" cy="2480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336" y="1268760"/>
            <a:ext cx="84969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matplotlib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skimage.filters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threshold_multiotsu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the image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cv2.imread(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bottles.tif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cv2.IMREAD_GRAYSCALE)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Normalize and threshold the image using multi-level Otsu's method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thresholds =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threshold_multiotsu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(b, classes=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Normalize thresholds to be in the range [0, 1]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normalized_thresholds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thresholds /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256.0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b &gt; thresholds[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b &gt; thresholds[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bL.astype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(np.uint8) -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bH.astype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(np.uint8)  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Subtract the high </a:t>
            </a:r>
            <a:r>
              <a:rPr lang="en-US" sz="14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image from low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Structuring elements for morphological operations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se5 = cv2.getStructuringElement(cv2.MORPH_ELLIPSE, 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se10 = cv2.getStructuringElement(cv2.MORPH_ELLIPSE, 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Perform morphological operations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L1 = cv2.morphologyEx(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L.astype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(np.uint8), cv2.MORPH_OPEN, se5)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L2 = cv2.morphologyEx(L1, cv2.MORPH_CLOSE, se10)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75" t="9716" r="7963" b="16910"/>
          <a:stretch/>
        </p:blipFill>
        <p:spPr>
          <a:xfrm>
            <a:off x="7943528" y="3901953"/>
            <a:ext cx="4248472" cy="29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4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209C-5F99-EFCA-16CD-50134EEC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D4A9-A38F-266F-8CDB-0EE98FEE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Water in Bottles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73CBC-A218-512F-E604-FCD04C1CF8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54" y="1340768"/>
            <a:ext cx="3676650" cy="24809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98C1F2-7B5F-A0BA-5F51-802FD024B8CB}"/>
              </a:ext>
            </a:extLst>
          </p:cNvPr>
          <p:cNvSpPr/>
          <p:nvPr/>
        </p:nvSpPr>
        <p:spPr>
          <a:xfrm>
            <a:off x="119336" y="1268760"/>
            <a:ext cx="63367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Plotting the results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'Bottles'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'Liquid White'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'Liquid Black'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'Liquid with noise'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(L1,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'Liquid with less noise'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(L2,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'Pure Liquid'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BCD86-33A0-823A-CF11-5EFABD92A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5" t="9716" r="7963" b="16910"/>
          <a:stretch/>
        </p:blipFill>
        <p:spPr>
          <a:xfrm>
            <a:off x="7943528" y="3901953"/>
            <a:ext cx="4248472" cy="29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</a:t>
            </a:r>
            <a:r>
              <a:rPr lang="en-US" b="1" i="1" dirty="0"/>
              <a:t>connected component </a:t>
            </a:r>
            <a:r>
              <a:rPr lang="en-US" dirty="0"/>
              <a:t>is defined in terms of a path, and the definition of a path in turn depends on adjacency.</a:t>
            </a:r>
            <a:endParaRPr lang="en-US" sz="8800" dirty="0">
              <a:sym typeface="Symbol"/>
            </a:endParaRPr>
          </a:p>
          <a:p>
            <a:r>
              <a:rPr lang="en-US" dirty="0"/>
              <a:t>To develop computer programs that locate &amp; operate on objects, we need a set of definition for key terms. </a:t>
            </a:r>
          </a:p>
          <a:p>
            <a:endParaRPr lang="en-US" dirty="0"/>
          </a:p>
          <a:p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(p): the set of 4-neighbors of 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</a:t>
            </a:r>
            <a:r>
              <a:rPr lang="en-US" baseline="-25000" dirty="0"/>
              <a:t>8</a:t>
            </a:r>
            <a:r>
              <a:rPr lang="en-US" dirty="0"/>
              <a:t>(p): the set of 8-neighbors of p</a:t>
            </a:r>
          </a:p>
          <a:p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7810512" y="4244220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810512" y="6101608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9696400" y="3740972"/>
            <a:ext cx="1081088" cy="1068387"/>
            <a:chOff x="1339" y="3268"/>
            <a:chExt cx="932" cy="921"/>
          </a:xfrm>
        </p:grpSpPr>
        <p:sp>
          <p:nvSpPr>
            <p:cNvPr id="29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79"/>
          <p:cNvGrpSpPr>
            <a:grpSpLocks/>
          </p:cNvGrpSpPr>
          <p:nvPr/>
        </p:nvGrpSpPr>
        <p:grpSpPr bwMode="auto">
          <a:xfrm>
            <a:off x="9696400" y="5672981"/>
            <a:ext cx="1081088" cy="1068387"/>
            <a:chOff x="1339" y="3268"/>
            <a:chExt cx="932" cy="921"/>
          </a:xfrm>
        </p:grpSpPr>
        <p:sp>
          <p:nvSpPr>
            <p:cNvPr id="39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23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pixels </a:t>
            </a:r>
            <a:r>
              <a:rPr lang="en-US" i="1" dirty="0"/>
              <a:t>p</a:t>
            </a:r>
            <a:r>
              <a:rPr lang="en-US" dirty="0"/>
              <a:t> &amp; </a:t>
            </a:r>
            <a:r>
              <a:rPr lang="en-US" i="1" dirty="0"/>
              <a:t>q</a:t>
            </a:r>
            <a:r>
              <a:rPr lang="en-US" dirty="0"/>
              <a:t> are said to be:</a:t>
            </a:r>
          </a:p>
          <a:p>
            <a:endParaRPr lang="en-US" dirty="0"/>
          </a:p>
          <a:p>
            <a:r>
              <a:rPr lang="en-US" dirty="0"/>
              <a:t>4-Adjacent if </a:t>
            </a:r>
            <a:r>
              <a:rPr lang="en-US" i="1" dirty="0"/>
              <a:t>q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8-Adjacent if </a:t>
            </a:r>
            <a:r>
              <a:rPr lang="en-US" i="1" dirty="0"/>
              <a:t>q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N</a:t>
            </a:r>
            <a:r>
              <a:rPr lang="en-US" baseline="-25000" dirty="0"/>
              <a:t>8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024694" y="1878752"/>
          <a:ext cx="1800000" cy="18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31526"/>
              </p:ext>
            </p:extLst>
          </p:nvPr>
        </p:nvGraphicFramePr>
        <p:xfrm>
          <a:off x="7082082" y="4286256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Right Arrow 27"/>
          <p:cNvSpPr/>
          <p:nvPr/>
        </p:nvSpPr>
        <p:spPr>
          <a:xfrm>
            <a:off x="5810248" y="2714620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881686" y="5000636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79"/>
          <p:cNvGrpSpPr>
            <a:grpSpLocks/>
          </p:cNvGrpSpPr>
          <p:nvPr/>
        </p:nvGrpSpPr>
        <p:grpSpPr bwMode="auto">
          <a:xfrm>
            <a:off x="10775552" y="2571745"/>
            <a:ext cx="1081088" cy="1068387"/>
            <a:chOff x="1339" y="3268"/>
            <a:chExt cx="932" cy="921"/>
          </a:xfrm>
        </p:grpSpPr>
        <p:sp>
          <p:nvSpPr>
            <p:cNvPr id="5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Group 79"/>
          <p:cNvGrpSpPr>
            <a:grpSpLocks/>
          </p:cNvGrpSpPr>
          <p:nvPr/>
        </p:nvGrpSpPr>
        <p:grpSpPr bwMode="auto">
          <a:xfrm>
            <a:off x="10775552" y="4503754"/>
            <a:ext cx="1081088" cy="1068387"/>
            <a:chOff x="1339" y="3268"/>
            <a:chExt cx="932" cy="921"/>
          </a:xfrm>
        </p:grpSpPr>
        <p:sp>
          <p:nvSpPr>
            <p:cNvPr id="6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59" y="1285860"/>
            <a:ext cx="7998035" cy="550072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path between pixels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 is a sequence of pixels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i="1" dirty="0"/>
              <a:t>p</a:t>
            </a:r>
            <a:r>
              <a:rPr lang="en-US" i="1" baseline="-25000" dirty="0"/>
              <a:t>n</a:t>
            </a:r>
            <a:r>
              <a:rPr lang="en-US" baseline="-25000" dirty="0"/>
              <a:t>-1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 </a:t>
            </a:r>
            <a:r>
              <a:rPr lang="en-US" dirty="0" err="1"/>
              <a:t>s.t</a:t>
            </a:r>
            <a:r>
              <a:rPr lang="en-US" dirty="0"/>
              <a:t>.,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dirty="0"/>
              <a:t> is adjacent to </a:t>
            </a:r>
            <a:r>
              <a:rPr lang="en-US" i="1" dirty="0"/>
              <a:t>p</a:t>
            </a:r>
            <a:r>
              <a:rPr lang="en-US" i="1" baseline="-25000" dirty="0"/>
              <a:t>k</a:t>
            </a:r>
            <a:r>
              <a:rPr lang="en-US" baseline="-25000" dirty="0"/>
              <a:t>+1</a:t>
            </a:r>
            <a:r>
              <a:rPr lang="en-US" dirty="0"/>
              <a:t>, for 1</a:t>
            </a:r>
            <a:r>
              <a:rPr lang="en-US" dirty="0">
                <a:sym typeface="Symbol"/>
              </a:rPr>
              <a:t></a:t>
            </a:r>
            <a:r>
              <a:rPr lang="en-US" i="1" dirty="0">
                <a:sym typeface="Symbol"/>
              </a:rPr>
              <a:t>k</a:t>
            </a:r>
            <a:r>
              <a:rPr lang="en-US" dirty="0">
                <a:sym typeface="Symbol"/>
              </a:rPr>
              <a:t>&lt;</a:t>
            </a:r>
            <a:r>
              <a:rPr lang="en-US" i="1" dirty="0">
                <a:sym typeface="Symbol"/>
              </a:rPr>
              <a:t>n</a:t>
            </a:r>
            <a:r>
              <a:rPr lang="en-US" dirty="0">
                <a:sym typeface="Symbol"/>
              </a:rPr>
              <a:t>. A path can be: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ym typeface="Symbol"/>
              </a:rPr>
              <a:t>			4-connected or 8-connected.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ym typeface="Symbol"/>
              </a:rPr>
              <a:t>Two pixels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 &amp; </a:t>
            </a:r>
            <a:r>
              <a:rPr lang="en-US" i="1" dirty="0">
                <a:sym typeface="Symbol"/>
              </a:rPr>
              <a:t>q</a:t>
            </a:r>
            <a:r>
              <a:rPr lang="en-US" dirty="0">
                <a:sym typeface="Symbol"/>
              </a:rPr>
              <a:t> are said to be 4- (or 8-) connected, if there exist a 4- (or 8-) path between them, consisting entirely of foreground pixels.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489536" y="1878752"/>
          <a:ext cx="1800000" cy="18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8546924" y="4286256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6" name="Group 79"/>
          <p:cNvGrpSpPr>
            <a:grpSpLocks/>
          </p:cNvGrpSpPr>
          <p:nvPr/>
        </p:nvGrpSpPr>
        <p:grpSpPr bwMode="auto">
          <a:xfrm>
            <a:off x="10775552" y="2571745"/>
            <a:ext cx="1081088" cy="1068387"/>
            <a:chOff x="1339" y="3268"/>
            <a:chExt cx="932" cy="921"/>
          </a:xfrm>
        </p:grpSpPr>
        <p:sp>
          <p:nvSpPr>
            <p:cNvPr id="27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79"/>
          <p:cNvGrpSpPr>
            <a:grpSpLocks/>
          </p:cNvGrpSpPr>
          <p:nvPr/>
        </p:nvGrpSpPr>
        <p:grpSpPr bwMode="auto">
          <a:xfrm>
            <a:off x="10775552" y="4503754"/>
            <a:ext cx="1081088" cy="1068387"/>
            <a:chOff x="1339" y="3268"/>
            <a:chExt cx="932" cy="921"/>
          </a:xfrm>
        </p:grpSpPr>
        <p:sp>
          <p:nvSpPr>
            <p:cNvPr id="55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04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Labeling Connected Components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930116" y="1714488"/>
          <a:ext cx="288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Oval 25"/>
          <p:cNvSpPr/>
          <p:nvPr/>
        </p:nvSpPr>
        <p:spPr>
          <a:xfrm>
            <a:off x="1809720" y="1357298"/>
            <a:ext cx="1285884" cy="3714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09918" y="2071678"/>
            <a:ext cx="857256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095736" y="2857496"/>
            <a:ext cx="357190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738546" y="3929066"/>
            <a:ext cx="35719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859206" y="1714488"/>
          <a:ext cx="288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952596" y="5029154"/>
            <a:ext cx="814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Four 4-Connected Components		Label Matrix</a:t>
            </a:r>
          </a:p>
        </p:txBody>
      </p:sp>
      <p:sp>
        <p:nvSpPr>
          <p:cNvPr id="21" name="Oval 20"/>
          <p:cNvSpPr/>
          <p:nvPr/>
        </p:nvSpPr>
        <p:spPr>
          <a:xfrm>
            <a:off x="5738810" y="1357298"/>
            <a:ext cx="1285884" cy="3714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9008" y="2071678"/>
            <a:ext cx="857256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024826" y="2857496"/>
            <a:ext cx="357190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667636" y="3929066"/>
            <a:ext cx="35719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0" name="Group 79"/>
          <p:cNvGrpSpPr>
            <a:grpSpLocks/>
          </p:cNvGrpSpPr>
          <p:nvPr/>
        </p:nvGrpSpPr>
        <p:grpSpPr bwMode="auto">
          <a:xfrm>
            <a:off x="9984432" y="2571745"/>
            <a:ext cx="1081088" cy="1068387"/>
            <a:chOff x="1339" y="3268"/>
            <a:chExt cx="932" cy="921"/>
          </a:xfrm>
        </p:grpSpPr>
        <p:sp>
          <p:nvSpPr>
            <p:cNvPr id="4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1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53" grpId="0"/>
      <p:bldP spid="21" grpId="0" animBg="1"/>
      <p:bldP spid="22" grpId="0" animBg="1"/>
      <p:bldP spid="2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4F070E-4FD7-835F-59ED-73A64897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scipy.ndimage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label</a:t>
            </a:r>
          </a:p>
          <a:p>
            <a:b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binary image f (assuming 1's represent foreground and 0's represent background)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b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Use </a:t>
            </a:r>
            <a:r>
              <a:rPr lang="en-US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scipy.ndimage.label</a:t>
            </a: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label the connected components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L, n = label(f, structure=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b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 is the label matrix and n is the number of labels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Note: Using a structure that defines 4-connectivity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"Label Matrix (L):\n"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L)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 of Labels (n):"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B2DA1F-6499-BF90-277D-A3FFD5E7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7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Labeling Connected Components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930116" y="1714488"/>
          <a:ext cx="288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Oval 25"/>
          <p:cNvSpPr/>
          <p:nvPr/>
        </p:nvSpPr>
        <p:spPr>
          <a:xfrm>
            <a:off x="1809720" y="1357298"/>
            <a:ext cx="1285884" cy="3714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859206" y="1714488"/>
          <a:ext cx="288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Freeform 45"/>
          <p:cNvSpPr/>
          <p:nvPr/>
        </p:nvSpPr>
        <p:spPr>
          <a:xfrm>
            <a:off x="3309918" y="1974513"/>
            <a:ext cx="1146056" cy="2259416"/>
          </a:xfrm>
          <a:custGeom>
            <a:avLst/>
            <a:gdLst>
              <a:gd name="connsiteX0" fmla="*/ 62669 w 1146056"/>
              <a:gd name="connsiteY0" fmla="*/ 134506 h 2259416"/>
              <a:gd name="connsiteX1" fmla="*/ 33172 w 1146056"/>
              <a:gd name="connsiteY1" fmla="*/ 562210 h 2259416"/>
              <a:gd name="connsiteX2" fmla="*/ 18423 w 1146056"/>
              <a:gd name="connsiteY2" fmla="*/ 635952 h 2259416"/>
              <a:gd name="connsiteX3" fmla="*/ 3675 w 1146056"/>
              <a:gd name="connsiteY3" fmla="*/ 739190 h 2259416"/>
              <a:gd name="connsiteX4" fmla="*/ 431378 w 1146056"/>
              <a:gd name="connsiteY4" fmla="*/ 798184 h 2259416"/>
              <a:gd name="connsiteX5" fmla="*/ 549365 w 1146056"/>
              <a:gd name="connsiteY5" fmla="*/ 812932 h 2259416"/>
              <a:gd name="connsiteX6" fmla="*/ 696849 w 1146056"/>
              <a:gd name="connsiteY6" fmla="*/ 886674 h 2259416"/>
              <a:gd name="connsiteX7" fmla="*/ 711598 w 1146056"/>
              <a:gd name="connsiteY7" fmla="*/ 1196390 h 2259416"/>
              <a:gd name="connsiteX8" fmla="*/ 726346 w 1146056"/>
              <a:gd name="connsiteY8" fmla="*/ 1388119 h 2259416"/>
              <a:gd name="connsiteX9" fmla="*/ 785339 w 1146056"/>
              <a:gd name="connsiteY9" fmla="*/ 1476610 h 2259416"/>
              <a:gd name="connsiteX10" fmla="*/ 770591 w 1146056"/>
              <a:gd name="connsiteY10" fmla="*/ 1874816 h 2259416"/>
              <a:gd name="connsiteX11" fmla="*/ 726346 w 1146056"/>
              <a:gd name="connsiteY11" fmla="*/ 1904313 h 2259416"/>
              <a:gd name="connsiteX12" fmla="*/ 460875 w 1146056"/>
              <a:gd name="connsiteY12" fmla="*/ 1919061 h 2259416"/>
              <a:gd name="connsiteX13" fmla="*/ 460875 w 1146056"/>
              <a:gd name="connsiteY13" fmla="*/ 2228777 h 2259416"/>
              <a:gd name="connsiteX14" fmla="*/ 505120 w 1146056"/>
              <a:gd name="connsiteY14" fmla="*/ 2243526 h 2259416"/>
              <a:gd name="connsiteX15" fmla="*/ 770591 w 1146056"/>
              <a:gd name="connsiteY15" fmla="*/ 2228777 h 2259416"/>
              <a:gd name="connsiteX16" fmla="*/ 785339 w 1146056"/>
              <a:gd name="connsiteY16" fmla="*/ 2140287 h 2259416"/>
              <a:gd name="connsiteX17" fmla="*/ 829585 w 1146056"/>
              <a:gd name="connsiteY17" fmla="*/ 2051797 h 2259416"/>
              <a:gd name="connsiteX18" fmla="*/ 903327 w 1146056"/>
              <a:gd name="connsiteY18" fmla="*/ 1933810 h 2259416"/>
              <a:gd name="connsiteX19" fmla="*/ 991817 w 1146056"/>
              <a:gd name="connsiteY19" fmla="*/ 1919061 h 2259416"/>
              <a:gd name="connsiteX20" fmla="*/ 1050810 w 1146056"/>
              <a:gd name="connsiteY20" fmla="*/ 1712584 h 2259416"/>
              <a:gd name="connsiteX21" fmla="*/ 1080307 w 1146056"/>
              <a:gd name="connsiteY21" fmla="*/ 1565100 h 2259416"/>
              <a:gd name="connsiteX22" fmla="*/ 1095056 w 1146056"/>
              <a:gd name="connsiteY22" fmla="*/ 1329126 h 2259416"/>
              <a:gd name="connsiteX23" fmla="*/ 1095056 w 1146056"/>
              <a:gd name="connsiteY23" fmla="*/ 960416 h 2259416"/>
              <a:gd name="connsiteX24" fmla="*/ 1065559 w 1146056"/>
              <a:gd name="connsiteY24" fmla="*/ 916171 h 2259416"/>
              <a:gd name="connsiteX25" fmla="*/ 1021314 w 1146056"/>
              <a:gd name="connsiteY25" fmla="*/ 886674 h 2259416"/>
              <a:gd name="connsiteX26" fmla="*/ 903327 w 1146056"/>
              <a:gd name="connsiteY26" fmla="*/ 812932 h 2259416"/>
              <a:gd name="connsiteX27" fmla="*/ 859081 w 1146056"/>
              <a:gd name="connsiteY27" fmla="*/ 798184 h 2259416"/>
              <a:gd name="connsiteX28" fmla="*/ 814836 w 1146056"/>
              <a:gd name="connsiteY28" fmla="*/ 709693 h 2259416"/>
              <a:gd name="connsiteX29" fmla="*/ 770591 w 1146056"/>
              <a:gd name="connsiteY29" fmla="*/ 680197 h 2259416"/>
              <a:gd name="connsiteX30" fmla="*/ 711598 w 1146056"/>
              <a:gd name="connsiteY30" fmla="*/ 547461 h 2259416"/>
              <a:gd name="connsiteX31" fmla="*/ 696849 w 1146056"/>
              <a:gd name="connsiteY31" fmla="*/ 193500 h 2259416"/>
              <a:gd name="connsiteX32" fmla="*/ 682101 w 1146056"/>
              <a:gd name="connsiteY32" fmla="*/ 149255 h 2259416"/>
              <a:gd name="connsiteX33" fmla="*/ 593610 w 1146056"/>
              <a:gd name="connsiteY33" fmla="*/ 90261 h 2259416"/>
              <a:gd name="connsiteX34" fmla="*/ 195404 w 1146056"/>
              <a:gd name="connsiteY34" fmla="*/ 105010 h 2259416"/>
              <a:gd name="connsiteX35" fmla="*/ 151159 w 1146056"/>
              <a:gd name="connsiteY35" fmla="*/ 119758 h 2259416"/>
              <a:gd name="connsiteX36" fmla="*/ 62669 w 1146056"/>
              <a:gd name="connsiteY36" fmla="*/ 134506 h 22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46056" h="2259416">
                <a:moveTo>
                  <a:pt x="62669" y="134506"/>
                </a:moveTo>
                <a:cubicBezTo>
                  <a:pt x="43005" y="208248"/>
                  <a:pt x="76419" y="0"/>
                  <a:pt x="33172" y="562210"/>
                </a:cubicBezTo>
                <a:cubicBezTo>
                  <a:pt x="31249" y="587204"/>
                  <a:pt x="22544" y="611226"/>
                  <a:pt x="18423" y="635952"/>
                </a:cubicBezTo>
                <a:cubicBezTo>
                  <a:pt x="12708" y="670241"/>
                  <a:pt x="8591" y="704777"/>
                  <a:pt x="3675" y="739190"/>
                </a:cubicBezTo>
                <a:cubicBezTo>
                  <a:pt x="62305" y="915084"/>
                  <a:pt x="0" y="774218"/>
                  <a:pt x="431378" y="798184"/>
                </a:cubicBezTo>
                <a:cubicBezTo>
                  <a:pt x="470952" y="800383"/>
                  <a:pt x="510036" y="808016"/>
                  <a:pt x="549365" y="812932"/>
                </a:cubicBezTo>
                <a:cubicBezTo>
                  <a:pt x="684548" y="846728"/>
                  <a:pt x="644865" y="808698"/>
                  <a:pt x="696849" y="886674"/>
                </a:cubicBezTo>
                <a:cubicBezTo>
                  <a:pt x="701765" y="989913"/>
                  <a:pt x="705529" y="1093213"/>
                  <a:pt x="711598" y="1196390"/>
                </a:cubicBezTo>
                <a:cubicBezTo>
                  <a:pt x="715362" y="1260378"/>
                  <a:pt x="710034" y="1326131"/>
                  <a:pt x="726346" y="1388119"/>
                </a:cubicBezTo>
                <a:cubicBezTo>
                  <a:pt x="735368" y="1422403"/>
                  <a:pt x="785339" y="1476610"/>
                  <a:pt x="785339" y="1476610"/>
                </a:cubicBezTo>
                <a:cubicBezTo>
                  <a:pt x="780423" y="1609345"/>
                  <a:pt x="788740" y="1743235"/>
                  <a:pt x="770591" y="1874816"/>
                </a:cubicBezTo>
                <a:cubicBezTo>
                  <a:pt x="768169" y="1892375"/>
                  <a:pt x="743893" y="1901806"/>
                  <a:pt x="726346" y="1904313"/>
                </a:cubicBezTo>
                <a:cubicBezTo>
                  <a:pt x="638610" y="1916847"/>
                  <a:pt x="549365" y="1914145"/>
                  <a:pt x="460875" y="1919061"/>
                </a:cubicBezTo>
                <a:cubicBezTo>
                  <a:pt x="422783" y="2033340"/>
                  <a:pt x="418576" y="2027853"/>
                  <a:pt x="460875" y="2228777"/>
                </a:cubicBezTo>
                <a:cubicBezTo>
                  <a:pt x="464078" y="2243990"/>
                  <a:pt x="490372" y="2238610"/>
                  <a:pt x="505120" y="2243526"/>
                </a:cubicBezTo>
                <a:cubicBezTo>
                  <a:pt x="593610" y="2238610"/>
                  <a:pt x="687429" y="2259416"/>
                  <a:pt x="770591" y="2228777"/>
                </a:cubicBezTo>
                <a:cubicBezTo>
                  <a:pt x="798651" y="2218439"/>
                  <a:pt x="778852" y="2169478"/>
                  <a:pt x="785339" y="2140287"/>
                </a:cubicBezTo>
                <a:cubicBezTo>
                  <a:pt x="795516" y="2094493"/>
                  <a:pt x="803069" y="2091570"/>
                  <a:pt x="829585" y="2051797"/>
                </a:cubicBezTo>
                <a:cubicBezTo>
                  <a:pt x="849314" y="1992608"/>
                  <a:pt x="841974" y="1954261"/>
                  <a:pt x="903327" y="1933810"/>
                </a:cubicBezTo>
                <a:cubicBezTo>
                  <a:pt x="931696" y="1924354"/>
                  <a:pt x="962320" y="1923977"/>
                  <a:pt x="991817" y="1919061"/>
                </a:cubicBezTo>
                <a:cubicBezTo>
                  <a:pt x="1076588" y="1834290"/>
                  <a:pt x="1028628" y="1901134"/>
                  <a:pt x="1050810" y="1712584"/>
                </a:cubicBezTo>
                <a:cubicBezTo>
                  <a:pt x="1058845" y="1644284"/>
                  <a:pt x="1065116" y="1625866"/>
                  <a:pt x="1080307" y="1565100"/>
                </a:cubicBezTo>
                <a:cubicBezTo>
                  <a:pt x="1085223" y="1486442"/>
                  <a:pt x="1090914" y="1407829"/>
                  <a:pt x="1095056" y="1329126"/>
                </a:cubicBezTo>
                <a:cubicBezTo>
                  <a:pt x="1096472" y="1302217"/>
                  <a:pt x="1146056" y="1062416"/>
                  <a:pt x="1095056" y="960416"/>
                </a:cubicBezTo>
                <a:cubicBezTo>
                  <a:pt x="1087129" y="944562"/>
                  <a:pt x="1078093" y="928705"/>
                  <a:pt x="1065559" y="916171"/>
                </a:cubicBezTo>
                <a:cubicBezTo>
                  <a:pt x="1053025" y="903637"/>
                  <a:pt x="1036062" y="896506"/>
                  <a:pt x="1021314" y="886674"/>
                </a:cubicBezTo>
                <a:cubicBezTo>
                  <a:pt x="974570" y="816559"/>
                  <a:pt x="1008632" y="848033"/>
                  <a:pt x="903327" y="812932"/>
                </a:cubicBezTo>
                <a:lnTo>
                  <a:pt x="859081" y="798184"/>
                </a:lnTo>
                <a:cubicBezTo>
                  <a:pt x="847086" y="762198"/>
                  <a:pt x="843426" y="738283"/>
                  <a:pt x="814836" y="709693"/>
                </a:cubicBezTo>
                <a:cubicBezTo>
                  <a:pt x="802302" y="697159"/>
                  <a:pt x="785339" y="690029"/>
                  <a:pt x="770591" y="680197"/>
                </a:cubicBezTo>
                <a:cubicBezTo>
                  <a:pt x="735489" y="574890"/>
                  <a:pt x="758341" y="617577"/>
                  <a:pt x="711598" y="547461"/>
                </a:cubicBezTo>
                <a:cubicBezTo>
                  <a:pt x="706682" y="429474"/>
                  <a:pt x="705573" y="311267"/>
                  <a:pt x="696849" y="193500"/>
                </a:cubicBezTo>
                <a:cubicBezTo>
                  <a:pt x="695701" y="177996"/>
                  <a:pt x="693094" y="160248"/>
                  <a:pt x="682101" y="149255"/>
                </a:cubicBezTo>
                <a:cubicBezTo>
                  <a:pt x="657033" y="124187"/>
                  <a:pt x="593610" y="90261"/>
                  <a:pt x="593610" y="90261"/>
                </a:cubicBezTo>
                <a:cubicBezTo>
                  <a:pt x="460875" y="95177"/>
                  <a:pt x="327936" y="96174"/>
                  <a:pt x="195404" y="105010"/>
                </a:cubicBezTo>
                <a:cubicBezTo>
                  <a:pt x="179892" y="106044"/>
                  <a:pt x="166494" y="117202"/>
                  <a:pt x="151159" y="119758"/>
                </a:cubicBezTo>
                <a:cubicBezTo>
                  <a:pt x="107247" y="127076"/>
                  <a:pt x="82333" y="60764"/>
                  <a:pt x="62669" y="1345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952596" y="5029154"/>
            <a:ext cx="814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Four 8-Connected Components		Label Matrix</a:t>
            </a:r>
          </a:p>
        </p:txBody>
      </p:sp>
      <p:sp>
        <p:nvSpPr>
          <p:cNvPr id="19" name="Oval 18"/>
          <p:cNvSpPr/>
          <p:nvPr/>
        </p:nvSpPr>
        <p:spPr>
          <a:xfrm>
            <a:off x="5735762" y="1357298"/>
            <a:ext cx="1285884" cy="3714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235960" y="1974513"/>
            <a:ext cx="1146056" cy="2259416"/>
          </a:xfrm>
          <a:custGeom>
            <a:avLst/>
            <a:gdLst>
              <a:gd name="connsiteX0" fmla="*/ 62669 w 1146056"/>
              <a:gd name="connsiteY0" fmla="*/ 134506 h 2259416"/>
              <a:gd name="connsiteX1" fmla="*/ 33172 w 1146056"/>
              <a:gd name="connsiteY1" fmla="*/ 562210 h 2259416"/>
              <a:gd name="connsiteX2" fmla="*/ 18423 w 1146056"/>
              <a:gd name="connsiteY2" fmla="*/ 635952 h 2259416"/>
              <a:gd name="connsiteX3" fmla="*/ 3675 w 1146056"/>
              <a:gd name="connsiteY3" fmla="*/ 739190 h 2259416"/>
              <a:gd name="connsiteX4" fmla="*/ 431378 w 1146056"/>
              <a:gd name="connsiteY4" fmla="*/ 798184 h 2259416"/>
              <a:gd name="connsiteX5" fmla="*/ 549365 w 1146056"/>
              <a:gd name="connsiteY5" fmla="*/ 812932 h 2259416"/>
              <a:gd name="connsiteX6" fmla="*/ 696849 w 1146056"/>
              <a:gd name="connsiteY6" fmla="*/ 886674 h 2259416"/>
              <a:gd name="connsiteX7" fmla="*/ 711598 w 1146056"/>
              <a:gd name="connsiteY7" fmla="*/ 1196390 h 2259416"/>
              <a:gd name="connsiteX8" fmla="*/ 726346 w 1146056"/>
              <a:gd name="connsiteY8" fmla="*/ 1388119 h 2259416"/>
              <a:gd name="connsiteX9" fmla="*/ 785339 w 1146056"/>
              <a:gd name="connsiteY9" fmla="*/ 1476610 h 2259416"/>
              <a:gd name="connsiteX10" fmla="*/ 770591 w 1146056"/>
              <a:gd name="connsiteY10" fmla="*/ 1874816 h 2259416"/>
              <a:gd name="connsiteX11" fmla="*/ 726346 w 1146056"/>
              <a:gd name="connsiteY11" fmla="*/ 1904313 h 2259416"/>
              <a:gd name="connsiteX12" fmla="*/ 460875 w 1146056"/>
              <a:gd name="connsiteY12" fmla="*/ 1919061 h 2259416"/>
              <a:gd name="connsiteX13" fmla="*/ 460875 w 1146056"/>
              <a:gd name="connsiteY13" fmla="*/ 2228777 h 2259416"/>
              <a:gd name="connsiteX14" fmla="*/ 505120 w 1146056"/>
              <a:gd name="connsiteY14" fmla="*/ 2243526 h 2259416"/>
              <a:gd name="connsiteX15" fmla="*/ 770591 w 1146056"/>
              <a:gd name="connsiteY15" fmla="*/ 2228777 h 2259416"/>
              <a:gd name="connsiteX16" fmla="*/ 785339 w 1146056"/>
              <a:gd name="connsiteY16" fmla="*/ 2140287 h 2259416"/>
              <a:gd name="connsiteX17" fmla="*/ 829585 w 1146056"/>
              <a:gd name="connsiteY17" fmla="*/ 2051797 h 2259416"/>
              <a:gd name="connsiteX18" fmla="*/ 903327 w 1146056"/>
              <a:gd name="connsiteY18" fmla="*/ 1933810 h 2259416"/>
              <a:gd name="connsiteX19" fmla="*/ 991817 w 1146056"/>
              <a:gd name="connsiteY19" fmla="*/ 1919061 h 2259416"/>
              <a:gd name="connsiteX20" fmla="*/ 1050810 w 1146056"/>
              <a:gd name="connsiteY20" fmla="*/ 1712584 h 2259416"/>
              <a:gd name="connsiteX21" fmla="*/ 1080307 w 1146056"/>
              <a:gd name="connsiteY21" fmla="*/ 1565100 h 2259416"/>
              <a:gd name="connsiteX22" fmla="*/ 1095056 w 1146056"/>
              <a:gd name="connsiteY22" fmla="*/ 1329126 h 2259416"/>
              <a:gd name="connsiteX23" fmla="*/ 1095056 w 1146056"/>
              <a:gd name="connsiteY23" fmla="*/ 960416 h 2259416"/>
              <a:gd name="connsiteX24" fmla="*/ 1065559 w 1146056"/>
              <a:gd name="connsiteY24" fmla="*/ 916171 h 2259416"/>
              <a:gd name="connsiteX25" fmla="*/ 1021314 w 1146056"/>
              <a:gd name="connsiteY25" fmla="*/ 886674 h 2259416"/>
              <a:gd name="connsiteX26" fmla="*/ 903327 w 1146056"/>
              <a:gd name="connsiteY26" fmla="*/ 812932 h 2259416"/>
              <a:gd name="connsiteX27" fmla="*/ 859081 w 1146056"/>
              <a:gd name="connsiteY27" fmla="*/ 798184 h 2259416"/>
              <a:gd name="connsiteX28" fmla="*/ 814836 w 1146056"/>
              <a:gd name="connsiteY28" fmla="*/ 709693 h 2259416"/>
              <a:gd name="connsiteX29" fmla="*/ 770591 w 1146056"/>
              <a:gd name="connsiteY29" fmla="*/ 680197 h 2259416"/>
              <a:gd name="connsiteX30" fmla="*/ 711598 w 1146056"/>
              <a:gd name="connsiteY30" fmla="*/ 547461 h 2259416"/>
              <a:gd name="connsiteX31" fmla="*/ 696849 w 1146056"/>
              <a:gd name="connsiteY31" fmla="*/ 193500 h 2259416"/>
              <a:gd name="connsiteX32" fmla="*/ 682101 w 1146056"/>
              <a:gd name="connsiteY32" fmla="*/ 149255 h 2259416"/>
              <a:gd name="connsiteX33" fmla="*/ 593610 w 1146056"/>
              <a:gd name="connsiteY33" fmla="*/ 90261 h 2259416"/>
              <a:gd name="connsiteX34" fmla="*/ 195404 w 1146056"/>
              <a:gd name="connsiteY34" fmla="*/ 105010 h 2259416"/>
              <a:gd name="connsiteX35" fmla="*/ 151159 w 1146056"/>
              <a:gd name="connsiteY35" fmla="*/ 119758 h 2259416"/>
              <a:gd name="connsiteX36" fmla="*/ 62669 w 1146056"/>
              <a:gd name="connsiteY36" fmla="*/ 134506 h 22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46056" h="2259416">
                <a:moveTo>
                  <a:pt x="62669" y="134506"/>
                </a:moveTo>
                <a:cubicBezTo>
                  <a:pt x="43005" y="208248"/>
                  <a:pt x="76419" y="0"/>
                  <a:pt x="33172" y="562210"/>
                </a:cubicBezTo>
                <a:cubicBezTo>
                  <a:pt x="31249" y="587204"/>
                  <a:pt x="22544" y="611226"/>
                  <a:pt x="18423" y="635952"/>
                </a:cubicBezTo>
                <a:cubicBezTo>
                  <a:pt x="12708" y="670241"/>
                  <a:pt x="8591" y="704777"/>
                  <a:pt x="3675" y="739190"/>
                </a:cubicBezTo>
                <a:cubicBezTo>
                  <a:pt x="62305" y="915084"/>
                  <a:pt x="0" y="774218"/>
                  <a:pt x="431378" y="798184"/>
                </a:cubicBezTo>
                <a:cubicBezTo>
                  <a:pt x="470952" y="800383"/>
                  <a:pt x="510036" y="808016"/>
                  <a:pt x="549365" y="812932"/>
                </a:cubicBezTo>
                <a:cubicBezTo>
                  <a:pt x="684548" y="846728"/>
                  <a:pt x="644865" y="808698"/>
                  <a:pt x="696849" y="886674"/>
                </a:cubicBezTo>
                <a:cubicBezTo>
                  <a:pt x="701765" y="989913"/>
                  <a:pt x="705529" y="1093213"/>
                  <a:pt x="711598" y="1196390"/>
                </a:cubicBezTo>
                <a:cubicBezTo>
                  <a:pt x="715362" y="1260378"/>
                  <a:pt x="710034" y="1326131"/>
                  <a:pt x="726346" y="1388119"/>
                </a:cubicBezTo>
                <a:cubicBezTo>
                  <a:pt x="735368" y="1422403"/>
                  <a:pt x="785339" y="1476610"/>
                  <a:pt x="785339" y="1476610"/>
                </a:cubicBezTo>
                <a:cubicBezTo>
                  <a:pt x="780423" y="1609345"/>
                  <a:pt x="788740" y="1743235"/>
                  <a:pt x="770591" y="1874816"/>
                </a:cubicBezTo>
                <a:cubicBezTo>
                  <a:pt x="768169" y="1892375"/>
                  <a:pt x="743893" y="1901806"/>
                  <a:pt x="726346" y="1904313"/>
                </a:cubicBezTo>
                <a:cubicBezTo>
                  <a:pt x="638610" y="1916847"/>
                  <a:pt x="549365" y="1914145"/>
                  <a:pt x="460875" y="1919061"/>
                </a:cubicBezTo>
                <a:cubicBezTo>
                  <a:pt x="422783" y="2033340"/>
                  <a:pt x="418576" y="2027853"/>
                  <a:pt x="460875" y="2228777"/>
                </a:cubicBezTo>
                <a:cubicBezTo>
                  <a:pt x="464078" y="2243990"/>
                  <a:pt x="490372" y="2238610"/>
                  <a:pt x="505120" y="2243526"/>
                </a:cubicBezTo>
                <a:cubicBezTo>
                  <a:pt x="593610" y="2238610"/>
                  <a:pt x="687429" y="2259416"/>
                  <a:pt x="770591" y="2228777"/>
                </a:cubicBezTo>
                <a:cubicBezTo>
                  <a:pt x="798651" y="2218439"/>
                  <a:pt x="778852" y="2169478"/>
                  <a:pt x="785339" y="2140287"/>
                </a:cubicBezTo>
                <a:cubicBezTo>
                  <a:pt x="795516" y="2094493"/>
                  <a:pt x="803069" y="2091570"/>
                  <a:pt x="829585" y="2051797"/>
                </a:cubicBezTo>
                <a:cubicBezTo>
                  <a:pt x="849314" y="1992608"/>
                  <a:pt x="841974" y="1954261"/>
                  <a:pt x="903327" y="1933810"/>
                </a:cubicBezTo>
                <a:cubicBezTo>
                  <a:pt x="931696" y="1924354"/>
                  <a:pt x="962320" y="1923977"/>
                  <a:pt x="991817" y="1919061"/>
                </a:cubicBezTo>
                <a:cubicBezTo>
                  <a:pt x="1076588" y="1834290"/>
                  <a:pt x="1028628" y="1901134"/>
                  <a:pt x="1050810" y="1712584"/>
                </a:cubicBezTo>
                <a:cubicBezTo>
                  <a:pt x="1058845" y="1644284"/>
                  <a:pt x="1065116" y="1625866"/>
                  <a:pt x="1080307" y="1565100"/>
                </a:cubicBezTo>
                <a:cubicBezTo>
                  <a:pt x="1085223" y="1486442"/>
                  <a:pt x="1090914" y="1407829"/>
                  <a:pt x="1095056" y="1329126"/>
                </a:cubicBezTo>
                <a:cubicBezTo>
                  <a:pt x="1096472" y="1302217"/>
                  <a:pt x="1146056" y="1062416"/>
                  <a:pt x="1095056" y="960416"/>
                </a:cubicBezTo>
                <a:cubicBezTo>
                  <a:pt x="1087129" y="944562"/>
                  <a:pt x="1078093" y="928705"/>
                  <a:pt x="1065559" y="916171"/>
                </a:cubicBezTo>
                <a:cubicBezTo>
                  <a:pt x="1053025" y="903637"/>
                  <a:pt x="1036062" y="896506"/>
                  <a:pt x="1021314" y="886674"/>
                </a:cubicBezTo>
                <a:cubicBezTo>
                  <a:pt x="974570" y="816559"/>
                  <a:pt x="1008632" y="848033"/>
                  <a:pt x="903327" y="812932"/>
                </a:cubicBezTo>
                <a:lnTo>
                  <a:pt x="859081" y="798184"/>
                </a:lnTo>
                <a:cubicBezTo>
                  <a:pt x="847086" y="762198"/>
                  <a:pt x="843426" y="738283"/>
                  <a:pt x="814836" y="709693"/>
                </a:cubicBezTo>
                <a:cubicBezTo>
                  <a:pt x="802302" y="697159"/>
                  <a:pt x="785339" y="690029"/>
                  <a:pt x="770591" y="680197"/>
                </a:cubicBezTo>
                <a:cubicBezTo>
                  <a:pt x="735489" y="574890"/>
                  <a:pt x="758341" y="617577"/>
                  <a:pt x="711598" y="547461"/>
                </a:cubicBezTo>
                <a:cubicBezTo>
                  <a:pt x="706682" y="429474"/>
                  <a:pt x="705573" y="311267"/>
                  <a:pt x="696849" y="193500"/>
                </a:cubicBezTo>
                <a:cubicBezTo>
                  <a:pt x="695701" y="177996"/>
                  <a:pt x="693094" y="160248"/>
                  <a:pt x="682101" y="149255"/>
                </a:cubicBezTo>
                <a:cubicBezTo>
                  <a:pt x="657033" y="124187"/>
                  <a:pt x="593610" y="90261"/>
                  <a:pt x="593610" y="90261"/>
                </a:cubicBezTo>
                <a:cubicBezTo>
                  <a:pt x="460875" y="95177"/>
                  <a:pt x="327936" y="96174"/>
                  <a:pt x="195404" y="105010"/>
                </a:cubicBezTo>
                <a:cubicBezTo>
                  <a:pt x="179892" y="106044"/>
                  <a:pt x="166494" y="117202"/>
                  <a:pt x="151159" y="119758"/>
                </a:cubicBezTo>
                <a:cubicBezTo>
                  <a:pt x="107247" y="127076"/>
                  <a:pt x="82333" y="60764"/>
                  <a:pt x="62669" y="1345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9984432" y="2564904"/>
            <a:ext cx="1081088" cy="1068387"/>
            <a:chOff x="1339" y="3268"/>
            <a:chExt cx="932" cy="921"/>
          </a:xfrm>
        </p:grpSpPr>
        <p:sp>
          <p:nvSpPr>
            <p:cNvPr id="29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5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6" grpId="0" animBg="1"/>
      <p:bldP spid="49" grpId="0"/>
      <p:bldP spid="19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+mj-lt"/>
              </a:rPr>
              <a:t>Morphology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0658069" cy="5500726"/>
          </a:xfrm>
        </p:spPr>
        <p:txBody>
          <a:bodyPr/>
          <a:lstStyle/>
          <a:p>
            <a:pPr marL="0" indent="0"/>
            <a:r>
              <a:rPr lang="en-IE" dirty="0"/>
              <a:t>Morphological image processing (or </a:t>
            </a:r>
            <a:r>
              <a:rPr lang="en-IE" i="1" dirty="0"/>
              <a:t>morphology</a:t>
            </a:r>
            <a:r>
              <a:rPr lang="en-IE" dirty="0"/>
              <a:t>) describes a range of image processing techniques that deal with the shape (or morphology) of features in an image</a:t>
            </a:r>
          </a:p>
          <a:p>
            <a:pPr marL="0" indent="0"/>
            <a:r>
              <a:rPr lang="en-IE" dirty="0"/>
              <a:t>Morphological operations are typically applied as a pre-processing step to remove imperfections/noise in many computer vision applications.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35359" y="6381898"/>
            <a:ext cx="2214578" cy="7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2806" t="40351" r="22402" b="43969"/>
          <a:stretch/>
        </p:blipFill>
        <p:spPr>
          <a:xfrm>
            <a:off x="335359" y="4886430"/>
            <a:ext cx="10354951" cy="12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A235B-F292-037C-3F9A-DD8C21B08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9D1BAB-A4C2-5E9F-2F0F-937353AC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scipy.ndimage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label</a:t>
            </a:r>
          </a:p>
          <a:p>
            <a:b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binary image f (assuming 1's represent foreground and 0's represent background)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b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Use </a:t>
            </a:r>
            <a:r>
              <a:rPr lang="en-US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scipy.ndimage.label</a:t>
            </a: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label the connected components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L, n = label(f, structure=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],[1,</a:t>
            </a:r>
            <a:r>
              <a:rPr lang="en-US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b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 is the label matrix and n is the number of labels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Note: Using a structure that defines 4-connectivity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"Label Matrix (L):\n"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L)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 of Labels (n):"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A1EF2-97A3-874C-15B4-08839DE7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8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Labeling Connected Components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369997"/>
              </p:ext>
            </p:extLst>
          </p:nvPr>
        </p:nvGraphicFramePr>
        <p:xfrm>
          <a:off x="8616280" y="2051913"/>
          <a:ext cx="288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376602" y="5279943"/>
            <a:ext cx="4480234" cy="1547226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Arial" pitchFamily="34" charset="0"/>
                <a:cs typeface="Arial" pitchFamily="34" charset="0"/>
                <a:sym typeface="Symbol"/>
              </a:rPr>
              <a:t>Rows where L == 2: [1 1 2 2 3 4 5 6]</a:t>
            </a:r>
          </a:p>
          <a:p>
            <a:r>
              <a:rPr lang="en-US" sz="1600" b="1" dirty="0">
                <a:latin typeface="Arial" pitchFamily="34" charset="0"/>
                <a:cs typeface="Arial" pitchFamily="34" charset="0"/>
                <a:sym typeface="Symbol"/>
              </a:rPr>
              <a:t>Columns where L == 2: [4 5 4 5 6 6 6 5]</a:t>
            </a:r>
          </a:p>
          <a:p>
            <a:endParaRPr lang="en-US" sz="2000" b="1" dirty="0">
              <a:latin typeface="Arial" pitchFamily="34" charset="0"/>
              <a:cs typeface="Arial" pitchFamily="34" charset="0"/>
              <a:sym typeface="Symbol"/>
            </a:endParaRPr>
          </a:p>
          <a:p>
            <a:r>
              <a:rPr lang="en-US" sz="1600" b="1" dirty="0">
                <a:latin typeface="Arial" pitchFamily="34" charset="0"/>
                <a:cs typeface="Arial" pitchFamily="34" charset="0"/>
                <a:sym typeface="Symbol"/>
              </a:rPr>
              <a:t>Centroid: [3 5]</a:t>
            </a:r>
          </a:p>
        </p:txBody>
      </p:sp>
      <p:sp>
        <p:nvSpPr>
          <p:cNvPr id="20" name="Freeform 19"/>
          <p:cNvSpPr/>
          <p:nvPr/>
        </p:nvSpPr>
        <p:spPr>
          <a:xfrm>
            <a:off x="9996082" y="2311938"/>
            <a:ext cx="1146056" cy="2259416"/>
          </a:xfrm>
          <a:custGeom>
            <a:avLst/>
            <a:gdLst>
              <a:gd name="connsiteX0" fmla="*/ 62669 w 1146056"/>
              <a:gd name="connsiteY0" fmla="*/ 134506 h 2259416"/>
              <a:gd name="connsiteX1" fmla="*/ 33172 w 1146056"/>
              <a:gd name="connsiteY1" fmla="*/ 562210 h 2259416"/>
              <a:gd name="connsiteX2" fmla="*/ 18423 w 1146056"/>
              <a:gd name="connsiteY2" fmla="*/ 635952 h 2259416"/>
              <a:gd name="connsiteX3" fmla="*/ 3675 w 1146056"/>
              <a:gd name="connsiteY3" fmla="*/ 739190 h 2259416"/>
              <a:gd name="connsiteX4" fmla="*/ 431378 w 1146056"/>
              <a:gd name="connsiteY4" fmla="*/ 798184 h 2259416"/>
              <a:gd name="connsiteX5" fmla="*/ 549365 w 1146056"/>
              <a:gd name="connsiteY5" fmla="*/ 812932 h 2259416"/>
              <a:gd name="connsiteX6" fmla="*/ 696849 w 1146056"/>
              <a:gd name="connsiteY6" fmla="*/ 886674 h 2259416"/>
              <a:gd name="connsiteX7" fmla="*/ 711598 w 1146056"/>
              <a:gd name="connsiteY7" fmla="*/ 1196390 h 2259416"/>
              <a:gd name="connsiteX8" fmla="*/ 726346 w 1146056"/>
              <a:gd name="connsiteY8" fmla="*/ 1388119 h 2259416"/>
              <a:gd name="connsiteX9" fmla="*/ 785339 w 1146056"/>
              <a:gd name="connsiteY9" fmla="*/ 1476610 h 2259416"/>
              <a:gd name="connsiteX10" fmla="*/ 770591 w 1146056"/>
              <a:gd name="connsiteY10" fmla="*/ 1874816 h 2259416"/>
              <a:gd name="connsiteX11" fmla="*/ 726346 w 1146056"/>
              <a:gd name="connsiteY11" fmla="*/ 1904313 h 2259416"/>
              <a:gd name="connsiteX12" fmla="*/ 460875 w 1146056"/>
              <a:gd name="connsiteY12" fmla="*/ 1919061 h 2259416"/>
              <a:gd name="connsiteX13" fmla="*/ 460875 w 1146056"/>
              <a:gd name="connsiteY13" fmla="*/ 2228777 h 2259416"/>
              <a:gd name="connsiteX14" fmla="*/ 505120 w 1146056"/>
              <a:gd name="connsiteY14" fmla="*/ 2243526 h 2259416"/>
              <a:gd name="connsiteX15" fmla="*/ 770591 w 1146056"/>
              <a:gd name="connsiteY15" fmla="*/ 2228777 h 2259416"/>
              <a:gd name="connsiteX16" fmla="*/ 785339 w 1146056"/>
              <a:gd name="connsiteY16" fmla="*/ 2140287 h 2259416"/>
              <a:gd name="connsiteX17" fmla="*/ 829585 w 1146056"/>
              <a:gd name="connsiteY17" fmla="*/ 2051797 h 2259416"/>
              <a:gd name="connsiteX18" fmla="*/ 903327 w 1146056"/>
              <a:gd name="connsiteY18" fmla="*/ 1933810 h 2259416"/>
              <a:gd name="connsiteX19" fmla="*/ 991817 w 1146056"/>
              <a:gd name="connsiteY19" fmla="*/ 1919061 h 2259416"/>
              <a:gd name="connsiteX20" fmla="*/ 1050810 w 1146056"/>
              <a:gd name="connsiteY20" fmla="*/ 1712584 h 2259416"/>
              <a:gd name="connsiteX21" fmla="*/ 1080307 w 1146056"/>
              <a:gd name="connsiteY21" fmla="*/ 1565100 h 2259416"/>
              <a:gd name="connsiteX22" fmla="*/ 1095056 w 1146056"/>
              <a:gd name="connsiteY22" fmla="*/ 1329126 h 2259416"/>
              <a:gd name="connsiteX23" fmla="*/ 1095056 w 1146056"/>
              <a:gd name="connsiteY23" fmla="*/ 960416 h 2259416"/>
              <a:gd name="connsiteX24" fmla="*/ 1065559 w 1146056"/>
              <a:gd name="connsiteY24" fmla="*/ 916171 h 2259416"/>
              <a:gd name="connsiteX25" fmla="*/ 1021314 w 1146056"/>
              <a:gd name="connsiteY25" fmla="*/ 886674 h 2259416"/>
              <a:gd name="connsiteX26" fmla="*/ 903327 w 1146056"/>
              <a:gd name="connsiteY26" fmla="*/ 812932 h 2259416"/>
              <a:gd name="connsiteX27" fmla="*/ 859081 w 1146056"/>
              <a:gd name="connsiteY27" fmla="*/ 798184 h 2259416"/>
              <a:gd name="connsiteX28" fmla="*/ 814836 w 1146056"/>
              <a:gd name="connsiteY28" fmla="*/ 709693 h 2259416"/>
              <a:gd name="connsiteX29" fmla="*/ 770591 w 1146056"/>
              <a:gd name="connsiteY29" fmla="*/ 680197 h 2259416"/>
              <a:gd name="connsiteX30" fmla="*/ 711598 w 1146056"/>
              <a:gd name="connsiteY30" fmla="*/ 547461 h 2259416"/>
              <a:gd name="connsiteX31" fmla="*/ 696849 w 1146056"/>
              <a:gd name="connsiteY31" fmla="*/ 193500 h 2259416"/>
              <a:gd name="connsiteX32" fmla="*/ 682101 w 1146056"/>
              <a:gd name="connsiteY32" fmla="*/ 149255 h 2259416"/>
              <a:gd name="connsiteX33" fmla="*/ 593610 w 1146056"/>
              <a:gd name="connsiteY33" fmla="*/ 90261 h 2259416"/>
              <a:gd name="connsiteX34" fmla="*/ 195404 w 1146056"/>
              <a:gd name="connsiteY34" fmla="*/ 105010 h 2259416"/>
              <a:gd name="connsiteX35" fmla="*/ 151159 w 1146056"/>
              <a:gd name="connsiteY35" fmla="*/ 119758 h 2259416"/>
              <a:gd name="connsiteX36" fmla="*/ 62669 w 1146056"/>
              <a:gd name="connsiteY36" fmla="*/ 134506 h 22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46056" h="2259416">
                <a:moveTo>
                  <a:pt x="62669" y="134506"/>
                </a:moveTo>
                <a:cubicBezTo>
                  <a:pt x="43005" y="208248"/>
                  <a:pt x="76419" y="0"/>
                  <a:pt x="33172" y="562210"/>
                </a:cubicBezTo>
                <a:cubicBezTo>
                  <a:pt x="31249" y="587204"/>
                  <a:pt x="22544" y="611226"/>
                  <a:pt x="18423" y="635952"/>
                </a:cubicBezTo>
                <a:cubicBezTo>
                  <a:pt x="12708" y="670241"/>
                  <a:pt x="8591" y="704777"/>
                  <a:pt x="3675" y="739190"/>
                </a:cubicBezTo>
                <a:cubicBezTo>
                  <a:pt x="62305" y="915084"/>
                  <a:pt x="0" y="774218"/>
                  <a:pt x="431378" y="798184"/>
                </a:cubicBezTo>
                <a:cubicBezTo>
                  <a:pt x="470952" y="800383"/>
                  <a:pt x="510036" y="808016"/>
                  <a:pt x="549365" y="812932"/>
                </a:cubicBezTo>
                <a:cubicBezTo>
                  <a:pt x="684548" y="846728"/>
                  <a:pt x="644865" y="808698"/>
                  <a:pt x="696849" y="886674"/>
                </a:cubicBezTo>
                <a:cubicBezTo>
                  <a:pt x="701765" y="989913"/>
                  <a:pt x="705529" y="1093213"/>
                  <a:pt x="711598" y="1196390"/>
                </a:cubicBezTo>
                <a:cubicBezTo>
                  <a:pt x="715362" y="1260378"/>
                  <a:pt x="710034" y="1326131"/>
                  <a:pt x="726346" y="1388119"/>
                </a:cubicBezTo>
                <a:cubicBezTo>
                  <a:pt x="735368" y="1422403"/>
                  <a:pt x="785339" y="1476610"/>
                  <a:pt x="785339" y="1476610"/>
                </a:cubicBezTo>
                <a:cubicBezTo>
                  <a:pt x="780423" y="1609345"/>
                  <a:pt x="788740" y="1743235"/>
                  <a:pt x="770591" y="1874816"/>
                </a:cubicBezTo>
                <a:cubicBezTo>
                  <a:pt x="768169" y="1892375"/>
                  <a:pt x="743893" y="1901806"/>
                  <a:pt x="726346" y="1904313"/>
                </a:cubicBezTo>
                <a:cubicBezTo>
                  <a:pt x="638610" y="1916847"/>
                  <a:pt x="549365" y="1914145"/>
                  <a:pt x="460875" y="1919061"/>
                </a:cubicBezTo>
                <a:cubicBezTo>
                  <a:pt x="422783" y="2033340"/>
                  <a:pt x="418576" y="2027853"/>
                  <a:pt x="460875" y="2228777"/>
                </a:cubicBezTo>
                <a:cubicBezTo>
                  <a:pt x="464078" y="2243990"/>
                  <a:pt x="490372" y="2238610"/>
                  <a:pt x="505120" y="2243526"/>
                </a:cubicBezTo>
                <a:cubicBezTo>
                  <a:pt x="593610" y="2238610"/>
                  <a:pt x="687429" y="2259416"/>
                  <a:pt x="770591" y="2228777"/>
                </a:cubicBezTo>
                <a:cubicBezTo>
                  <a:pt x="798651" y="2218439"/>
                  <a:pt x="778852" y="2169478"/>
                  <a:pt x="785339" y="2140287"/>
                </a:cubicBezTo>
                <a:cubicBezTo>
                  <a:pt x="795516" y="2094493"/>
                  <a:pt x="803069" y="2091570"/>
                  <a:pt x="829585" y="2051797"/>
                </a:cubicBezTo>
                <a:cubicBezTo>
                  <a:pt x="849314" y="1992608"/>
                  <a:pt x="841974" y="1954261"/>
                  <a:pt x="903327" y="1933810"/>
                </a:cubicBezTo>
                <a:cubicBezTo>
                  <a:pt x="931696" y="1924354"/>
                  <a:pt x="962320" y="1923977"/>
                  <a:pt x="991817" y="1919061"/>
                </a:cubicBezTo>
                <a:cubicBezTo>
                  <a:pt x="1076588" y="1834290"/>
                  <a:pt x="1028628" y="1901134"/>
                  <a:pt x="1050810" y="1712584"/>
                </a:cubicBezTo>
                <a:cubicBezTo>
                  <a:pt x="1058845" y="1644284"/>
                  <a:pt x="1065116" y="1625866"/>
                  <a:pt x="1080307" y="1565100"/>
                </a:cubicBezTo>
                <a:cubicBezTo>
                  <a:pt x="1085223" y="1486442"/>
                  <a:pt x="1090914" y="1407829"/>
                  <a:pt x="1095056" y="1329126"/>
                </a:cubicBezTo>
                <a:cubicBezTo>
                  <a:pt x="1096472" y="1302217"/>
                  <a:pt x="1146056" y="1062416"/>
                  <a:pt x="1095056" y="960416"/>
                </a:cubicBezTo>
                <a:cubicBezTo>
                  <a:pt x="1087129" y="944562"/>
                  <a:pt x="1078093" y="928705"/>
                  <a:pt x="1065559" y="916171"/>
                </a:cubicBezTo>
                <a:cubicBezTo>
                  <a:pt x="1053025" y="903637"/>
                  <a:pt x="1036062" y="896506"/>
                  <a:pt x="1021314" y="886674"/>
                </a:cubicBezTo>
                <a:cubicBezTo>
                  <a:pt x="974570" y="816559"/>
                  <a:pt x="1008632" y="848033"/>
                  <a:pt x="903327" y="812932"/>
                </a:cubicBezTo>
                <a:lnTo>
                  <a:pt x="859081" y="798184"/>
                </a:lnTo>
                <a:cubicBezTo>
                  <a:pt x="847086" y="762198"/>
                  <a:pt x="843426" y="738283"/>
                  <a:pt x="814836" y="709693"/>
                </a:cubicBezTo>
                <a:cubicBezTo>
                  <a:pt x="802302" y="697159"/>
                  <a:pt x="785339" y="690029"/>
                  <a:pt x="770591" y="680197"/>
                </a:cubicBezTo>
                <a:cubicBezTo>
                  <a:pt x="735489" y="574890"/>
                  <a:pt x="758341" y="617577"/>
                  <a:pt x="711598" y="547461"/>
                </a:cubicBezTo>
                <a:cubicBezTo>
                  <a:pt x="706682" y="429474"/>
                  <a:pt x="705573" y="311267"/>
                  <a:pt x="696849" y="193500"/>
                </a:cubicBezTo>
                <a:cubicBezTo>
                  <a:pt x="695701" y="177996"/>
                  <a:pt x="693094" y="160248"/>
                  <a:pt x="682101" y="149255"/>
                </a:cubicBezTo>
                <a:cubicBezTo>
                  <a:pt x="657033" y="124187"/>
                  <a:pt x="593610" y="90261"/>
                  <a:pt x="593610" y="90261"/>
                </a:cubicBezTo>
                <a:cubicBezTo>
                  <a:pt x="460875" y="95177"/>
                  <a:pt x="327936" y="96174"/>
                  <a:pt x="195404" y="105010"/>
                </a:cubicBezTo>
                <a:cubicBezTo>
                  <a:pt x="179892" y="106044"/>
                  <a:pt x="166494" y="117202"/>
                  <a:pt x="151159" y="119758"/>
                </a:cubicBezTo>
                <a:cubicBezTo>
                  <a:pt x="107247" y="127076"/>
                  <a:pt x="82333" y="60764"/>
                  <a:pt x="62669" y="1345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4EA0D-521D-D12C-8975-C66C3C87078E}"/>
              </a:ext>
            </a:extLst>
          </p:cNvPr>
          <p:cNvSpPr txBox="1"/>
          <p:nvPr/>
        </p:nvSpPr>
        <p:spPr>
          <a:xfrm>
            <a:off x="1343472" y="1700200"/>
            <a:ext cx="727280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Find row and column indices where L == 2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r, c =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np.where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 == </a:t>
            </a:r>
            <a:r>
              <a:rPr lang="en-US" sz="16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"Rows where L == 2:"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r)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"Columns where L == 2:"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c)</a:t>
            </a:r>
          </a:p>
          <a:p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Find centroid for component with L = 2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centroid =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np.round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(r),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(c)]).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(int)</a:t>
            </a:r>
          </a:p>
          <a:p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"Centroid (rounded to nearest integer):"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centroid)</a:t>
            </a:r>
          </a:p>
        </p:txBody>
      </p:sp>
    </p:spTree>
    <p:extLst>
      <p:ext uri="{BB962C8B-B14F-4D97-AF65-F5344CB8AC3E}">
        <p14:creationId xmlns:p14="http://schemas.microsoft.com/office/powerpoint/2010/main" val="380219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Labelling All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1382378"/>
            <a:ext cx="11377264" cy="5214974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skimage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io</a:t>
            </a: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skimage.measure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label,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regionprops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skimage.color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label2rgb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the image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io.imread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objects.tif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Label the image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L, n = label(f &gt;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return_num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Assuming the image is binary; adjust the threshold as necessary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Display the image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'gray'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Iterate over each labeled region to find and plot the centroid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region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regionprops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rbar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cbar =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region.centroid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(cbar,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rbar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'r*'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Plot the centroid with a red asterisk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objects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3046" y="1285860"/>
            <a:ext cx="2057400" cy="20574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596198" y="2143116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4496" y="3357563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objects.tif</a:t>
            </a:r>
          </a:p>
        </p:txBody>
      </p:sp>
      <p:pic>
        <p:nvPicPr>
          <p:cNvPr id="8" name="Picture 7" descr="untitled.tif"/>
          <p:cNvPicPr>
            <a:picLocks noChangeAspect="1"/>
          </p:cNvPicPr>
          <p:nvPr/>
        </p:nvPicPr>
        <p:blipFill>
          <a:blip r:embed="rId4" cstate="print"/>
          <a:srcRect l="19424" t="7840" r="19424" b="16716"/>
          <a:stretch>
            <a:fillRect/>
          </a:stretch>
        </p:blipFill>
        <p:spPr>
          <a:xfrm>
            <a:off x="8310578" y="1285860"/>
            <a:ext cx="2059200" cy="20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198BF-15F6-9364-087C-82896B17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36E305-7FDB-E957-5315-088E72C2C948}"/>
              </a:ext>
            </a:extLst>
          </p:cNvPr>
          <p:cNvSpPr/>
          <p:nvPr/>
        </p:nvSpPr>
        <p:spPr>
          <a:xfrm>
            <a:off x="210144" y="188640"/>
            <a:ext cx="103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+mj-lt"/>
              </a:rPr>
              <a:t>Morphology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07D0DC7-5D9C-4A84-D9DC-3ABAD45A3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459" y="1285860"/>
            <a:ext cx="10658069" cy="55007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/>
              <a:t>Morphological image processing (or </a:t>
            </a:r>
            <a:r>
              <a:rPr lang="en-IE" i="1" dirty="0"/>
              <a:t>morphology</a:t>
            </a:r>
            <a:r>
              <a:rPr lang="en-IE" dirty="0"/>
              <a:t>) operations presented here are mostly applicable to binary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/>
              <a:t>The input to most morphological operations are: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E" dirty="0"/>
              <a:t>The input binary image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E" dirty="0"/>
              <a:t>A small binary kernel named structuring element </a:t>
            </a:r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71ED8ED-7758-CB37-EDCD-7F3DDEC7E639}"/>
              </a:ext>
            </a:extLst>
          </p:cNvPr>
          <p:cNvSpPr/>
          <p:nvPr/>
        </p:nvSpPr>
        <p:spPr>
          <a:xfrm>
            <a:off x="335359" y="6381898"/>
            <a:ext cx="2214578" cy="7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68F2A4-E280-5C9E-5DBF-CE934702A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6" t="40351" r="22402" b="43969"/>
          <a:stretch/>
        </p:blipFill>
        <p:spPr>
          <a:xfrm>
            <a:off x="335359" y="4886430"/>
            <a:ext cx="10354951" cy="12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3600" dirty="0"/>
              <a:t>Structuring Elements, Hits &amp; Fits</a:t>
            </a:r>
            <a:endParaRPr lang="en-US" sz="3600" dirty="0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97168" y="2273017"/>
            <a:ext cx="3927475" cy="3900488"/>
            <a:chOff x="202" y="944"/>
            <a:chExt cx="2474" cy="2457"/>
          </a:xfrm>
        </p:grpSpPr>
        <p:sp>
          <p:nvSpPr>
            <p:cNvPr id="24590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1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2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3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4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5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6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7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8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99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0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1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2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3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4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5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6" name="Rectangle 23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7" name="Rectangle 24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8" name="Rectangle 25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09" name="Rectangle 26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0" name="Rectangle 27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1" name="Rectangle 28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2" name="Rectangle 29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3" name="Rectangle 30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4" name="Rectangle 32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5" name="Rectangle 33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6" name="Rectangle 34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7" name="Rectangle 35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8" name="Rectangle 36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19" name="Rectangle 37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0" name="Rectangle 38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1" name="Rectangle 39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2" name="Rectangle 44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3" name="Rectangle 45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4" name="Rectangle 46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5" name="Rectangle 47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6" name="Rectangle 48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7" name="Rectangle 49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8" name="Rectangle 50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29" name="Rectangle 51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0" name="Rectangle 53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1" name="Rectangle 54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2" name="Rectangle 55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3" name="Rectangle 56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4" name="Rectangle 57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5" name="Rectangle 58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6" name="Rectangle 59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7" name="Rectangle 60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8" name="Rectangle 63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39" name="Rectangle 64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0" name="Rectangle 65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1" name="Rectangle 66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2" name="Rectangle 67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3" name="Rectangle 68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4" name="Rectangle 69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5" name="Rectangle 70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6" name="Rectangle 72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7" name="Rectangle 73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8" name="Rectangle 74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49" name="Rectangle 75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50" name="Rectangle 76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51" name="Rectangle 77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52" name="Rectangle 78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653" name="Rectangle 79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82354" name="Rectangle 82"/>
          <p:cNvSpPr>
            <a:spLocks noChangeArrowheads="1"/>
          </p:cNvSpPr>
          <p:nvPr/>
        </p:nvSpPr>
        <p:spPr bwMode="auto">
          <a:xfrm>
            <a:off x="2743506" y="2258731"/>
            <a:ext cx="985837" cy="985837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sz="3600" b="1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355" name="Rectangle 83"/>
          <p:cNvSpPr>
            <a:spLocks noChangeArrowheads="1"/>
          </p:cNvSpPr>
          <p:nvPr/>
        </p:nvSpPr>
        <p:spPr bwMode="auto">
          <a:xfrm>
            <a:off x="794056" y="4231992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3600" b="1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356" name="Rectangle 84"/>
          <p:cNvSpPr>
            <a:spLocks noChangeArrowheads="1"/>
          </p:cNvSpPr>
          <p:nvPr/>
        </p:nvSpPr>
        <p:spPr bwMode="auto">
          <a:xfrm>
            <a:off x="2740331" y="4701892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3600" b="1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3" name="Rectangle 86"/>
          <p:cNvSpPr>
            <a:spLocks noChangeArrowheads="1"/>
          </p:cNvSpPr>
          <p:nvPr/>
        </p:nvSpPr>
        <p:spPr bwMode="auto">
          <a:xfrm>
            <a:off x="6059489" y="198884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4" name="Rectangle 87"/>
          <p:cNvSpPr>
            <a:spLocks noChangeArrowheads="1"/>
          </p:cNvSpPr>
          <p:nvPr/>
        </p:nvSpPr>
        <p:spPr bwMode="auto">
          <a:xfrm>
            <a:off x="6550026" y="198884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5" name="Rectangle 89"/>
          <p:cNvSpPr>
            <a:spLocks noChangeArrowheads="1"/>
          </p:cNvSpPr>
          <p:nvPr/>
        </p:nvSpPr>
        <p:spPr bwMode="auto">
          <a:xfrm>
            <a:off x="6059489" y="247302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6" name="Rectangle 90"/>
          <p:cNvSpPr>
            <a:spLocks noChangeArrowheads="1"/>
          </p:cNvSpPr>
          <p:nvPr/>
        </p:nvSpPr>
        <p:spPr bwMode="auto">
          <a:xfrm>
            <a:off x="6550026" y="247302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7" name="Text Box 91"/>
          <p:cNvSpPr txBox="1">
            <a:spLocks noChangeArrowheads="1"/>
          </p:cNvSpPr>
          <p:nvPr/>
        </p:nvSpPr>
        <p:spPr bwMode="auto">
          <a:xfrm>
            <a:off x="7031039" y="2214264"/>
            <a:ext cx="3084499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2800">
                <a:latin typeface="Times New Roman" pitchFamily="18" charset="0"/>
                <a:cs typeface="Times New Roman" pitchFamily="18" charset="0"/>
              </a:rPr>
              <a:t>Structuring Element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8" name="Rectangle 92"/>
          <p:cNvSpPr>
            <a:spLocks noGrp="1" noChangeArrowheads="1"/>
          </p:cNvSpPr>
          <p:nvPr>
            <p:ph type="body" idx="1"/>
          </p:nvPr>
        </p:nvSpPr>
        <p:spPr>
          <a:xfrm>
            <a:off x="4697718" y="3203285"/>
            <a:ext cx="7374946" cy="3394067"/>
          </a:xfrm>
          <a:noFill/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</a:pPr>
            <a:r>
              <a:rPr lang="en-IE" sz="2800" b="1" dirty="0"/>
              <a:t>Fit:</a:t>
            </a:r>
            <a:r>
              <a:rPr lang="en-IE" sz="2800" dirty="0"/>
              <a:t> All </a:t>
            </a:r>
            <a:r>
              <a:rPr lang="en-IE" sz="2800" i="1" dirty="0"/>
              <a:t>on pixels</a:t>
            </a:r>
            <a:r>
              <a:rPr lang="en-IE" sz="2800" dirty="0"/>
              <a:t> in the structuring element cover </a:t>
            </a:r>
            <a:r>
              <a:rPr lang="en-IE" sz="2800" i="1" dirty="0"/>
              <a:t>on pixels</a:t>
            </a:r>
            <a:r>
              <a:rPr lang="en-IE" sz="2800" dirty="0"/>
              <a:t> in the image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r>
              <a:rPr lang="en-IE" sz="2800" b="1" dirty="0"/>
              <a:t>Hit:</a:t>
            </a:r>
            <a:r>
              <a:rPr lang="en-IE" sz="2800" dirty="0"/>
              <a:t> Any </a:t>
            </a:r>
            <a:r>
              <a:rPr lang="en-IE" sz="2800" i="1" dirty="0"/>
              <a:t>on pixel</a:t>
            </a:r>
            <a:r>
              <a:rPr lang="en-IE" sz="2800" dirty="0"/>
              <a:t> in the structuring element covers an </a:t>
            </a:r>
            <a:r>
              <a:rPr lang="en-IE" sz="2800" i="1" dirty="0"/>
              <a:t>on pixel</a:t>
            </a:r>
            <a:r>
              <a:rPr lang="en-IE" sz="2800" dirty="0"/>
              <a:t> in the image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r>
              <a:rPr lang="en-IE" sz="2800" b="1" dirty="0"/>
              <a:t>Miss:</a:t>
            </a:r>
            <a:r>
              <a:rPr lang="en-IE" sz="2800" dirty="0"/>
              <a:t> No </a:t>
            </a:r>
            <a:r>
              <a:rPr lang="en-IE" sz="2800" i="1" dirty="0"/>
              <a:t>on pixel</a:t>
            </a:r>
            <a:r>
              <a:rPr lang="en-IE" sz="2800" dirty="0"/>
              <a:t> in the structuring element covers an </a:t>
            </a:r>
            <a:r>
              <a:rPr lang="en-IE" sz="2800" i="1" dirty="0"/>
              <a:t>on pixel</a:t>
            </a:r>
            <a:r>
              <a:rPr lang="en-IE" sz="2800" dirty="0"/>
              <a:t> in the image</a:t>
            </a:r>
            <a:endParaRPr lang="en-US" sz="2800" dirty="0"/>
          </a:p>
        </p:txBody>
      </p:sp>
      <p:sp>
        <p:nvSpPr>
          <p:cNvPr id="3" name="Rectangle 93"/>
          <p:cNvSpPr>
            <a:spLocks noChangeArrowheads="1"/>
          </p:cNvSpPr>
          <p:nvPr/>
        </p:nvSpPr>
        <p:spPr bwMode="auto">
          <a:xfrm>
            <a:off x="180057" y="1372634"/>
            <a:ext cx="9505056" cy="477266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2400" dirty="0">
                <a:latin typeface="Times New Roman" pitchFamily="18" charset="0"/>
                <a:cs typeface="Times New Roman" pitchFamily="18" charset="0"/>
              </a:rPr>
              <a:t>All morphological processing operations are based on these simple ideas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7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54" grpId="0" animBg="1"/>
      <p:bldP spid="182355" grpId="0" animBg="1"/>
      <p:bldP spid="1823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Fitting &amp; Hitting</a:t>
            </a:r>
            <a:endParaRPr lang="en-US"/>
          </a:p>
        </p:txBody>
      </p:sp>
      <p:graphicFrame>
        <p:nvGraphicFramePr>
          <p:cNvPr id="183584" name="Group 288"/>
          <p:cNvGraphicFramePr>
            <a:graphicFrameLocks noGrp="1"/>
          </p:cNvGraphicFramePr>
          <p:nvPr/>
        </p:nvGraphicFramePr>
        <p:xfrm>
          <a:off x="1874839" y="1473200"/>
          <a:ext cx="6219825" cy="5060954"/>
        </p:xfrm>
        <a:graphic>
          <a:graphicData uri="http://schemas.openxmlformats.org/drawingml/2006/table">
            <a:tbl>
              <a:tblPr/>
              <a:tblGrid>
                <a:gridCol w="50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3611" name="Rectangle 315"/>
          <p:cNvSpPr>
            <a:spLocks noChangeArrowheads="1"/>
          </p:cNvSpPr>
          <p:nvPr/>
        </p:nvSpPr>
        <p:spPr bwMode="auto">
          <a:xfrm>
            <a:off x="2897188" y="1990725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</a:rPr>
              <a:t>B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183614" name="Rectangle 318"/>
          <p:cNvSpPr>
            <a:spLocks noChangeArrowheads="1"/>
          </p:cNvSpPr>
          <p:nvPr/>
        </p:nvSpPr>
        <p:spPr bwMode="auto">
          <a:xfrm>
            <a:off x="5503863" y="1981200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</a:rPr>
              <a:t>C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183615" name="Rectangle 319"/>
          <p:cNvSpPr>
            <a:spLocks noChangeArrowheads="1"/>
          </p:cNvSpPr>
          <p:nvPr/>
        </p:nvSpPr>
        <p:spPr bwMode="auto">
          <a:xfrm>
            <a:off x="4973638" y="4518025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</a:rPr>
              <a:t>A</a:t>
            </a:r>
            <a:endParaRPr lang="en-US" sz="3600" b="1">
              <a:solidFill>
                <a:srgbClr val="FF6600"/>
              </a:solidFill>
            </a:endParaRPr>
          </a:p>
        </p:txBody>
      </p:sp>
      <p:graphicFrame>
        <p:nvGraphicFramePr>
          <p:cNvPr id="183638" name="Group 342"/>
          <p:cNvGraphicFramePr>
            <a:graphicFrameLocks noGrp="1"/>
          </p:cNvGraphicFramePr>
          <p:nvPr/>
        </p:nvGraphicFramePr>
        <p:xfrm>
          <a:off x="8593138" y="1800226"/>
          <a:ext cx="1439862" cy="1439863"/>
        </p:xfrm>
        <a:graphic>
          <a:graphicData uri="http://schemas.openxmlformats.org/drawingml/2006/table">
            <a:tbl>
              <a:tblPr/>
              <a:tblGrid>
                <a:gridCol w="481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841" name="Text Box 343"/>
          <p:cNvSpPr txBox="1">
            <a:spLocks noChangeArrowheads="1"/>
          </p:cNvSpPr>
          <p:nvPr/>
        </p:nvSpPr>
        <p:spPr bwMode="auto">
          <a:xfrm>
            <a:off x="8572500" y="3224213"/>
            <a:ext cx="14668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/>
              <a:t>Structuring Element 1</a:t>
            </a:r>
            <a:endParaRPr lang="en-US"/>
          </a:p>
        </p:txBody>
      </p:sp>
      <p:graphicFrame>
        <p:nvGraphicFramePr>
          <p:cNvPr id="183640" name="Group 344"/>
          <p:cNvGraphicFramePr>
            <a:graphicFrameLocks noGrp="1"/>
          </p:cNvGraphicFramePr>
          <p:nvPr/>
        </p:nvGraphicFramePr>
        <p:xfrm>
          <a:off x="8624888" y="4135439"/>
          <a:ext cx="1439862" cy="1439863"/>
        </p:xfrm>
        <a:graphic>
          <a:graphicData uri="http://schemas.openxmlformats.org/drawingml/2006/table">
            <a:tbl>
              <a:tblPr/>
              <a:tblGrid>
                <a:gridCol w="481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860" name="Text Box 362"/>
          <p:cNvSpPr txBox="1">
            <a:spLocks noChangeArrowheads="1"/>
          </p:cNvSpPr>
          <p:nvPr/>
        </p:nvSpPr>
        <p:spPr bwMode="auto">
          <a:xfrm>
            <a:off x="8604250" y="5573713"/>
            <a:ext cx="14668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/>
              <a:t>Structuring Element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611" grpId="0" animBg="1"/>
      <p:bldP spid="183614" grpId="0" animBg="1"/>
      <p:bldP spid="1836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Structuring Elements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IE"/>
              <a:t>Structuring elements can be any size and make any shape</a:t>
            </a:r>
          </a:p>
          <a:p>
            <a:pPr marL="0" indent="0"/>
            <a:r>
              <a:rPr lang="en-IE"/>
              <a:t>However, for simplicity we will use rectangular structuring elements with their origin at the middle pixel</a:t>
            </a:r>
            <a:endParaRPr lang="en-US"/>
          </a:p>
        </p:txBody>
      </p:sp>
      <p:graphicFrame>
        <p:nvGraphicFramePr>
          <p:cNvPr id="213102" name="Group 110"/>
          <p:cNvGraphicFramePr>
            <a:graphicFrameLocks noGrp="1"/>
          </p:cNvGraphicFramePr>
          <p:nvPr/>
        </p:nvGraphicFramePr>
        <p:xfrm>
          <a:off x="2232025" y="4397376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3104" name="Group 112"/>
          <p:cNvGraphicFramePr>
            <a:graphicFrameLocks noGrp="1"/>
          </p:cNvGraphicFramePr>
          <p:nvPr/>
        </p:nvGraphicFramePr>
        <p:xfrm>
          <a:off x="7689851" y="4075114"/>
          <a:ext cx="2595563" cy="2528889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3103" name="Group 111"/>
          <p:cNvGraphicFramePr>
            <a:graphicFrameLocks noGrp="1"/>
          </p:cNvGraphicFramePr>
          <p:nvPr/>
        </p:nvGraphicFramePr>
        <p:xfrm>
          <a:off x="4967289" y="4402139"/>
          <a:ext cx="1989137" cy="1827213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+mj-lt"/>
              </a:rPr>
              <a:t>Erosion</a:t>
            </a:r>
            <a:endParaRPr lang="en-US">
              <a:latin typeface="+mj-lt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IE" dirty="0">
                <a:latin typeface="+mj-lt"/>
              </a:rPr>
              <a:t>Erosion of image </a:t>
            </a:r>
            <a:r>
              <a:rPr lang="en-IE" i="1" dirty="0">
                <a:latin typeface="+mj-lt"/>
              </a:rPr>
              <a:t>f</a:t>
            </a:r>
            <a:r>
              <a:rPr lang="en-IE" dirty="0">
                <a:latin typeface="+mj-lt"/>
              </a:rPr>
              <a:t> by structuring element </a:t>
            </a:r>
            <a:r>
              <a:rPr lang="en-IE" i="1" dirty="0">
                <a:latin typeface="+mj-lt"/>
              </a:rPr>
              <a:t>s</a:t>
            </a:r>
            <a:r>
              <a:rPr lang="en-IE" dirty="0">
                <a:latin typeface="+mj-lt"/>
              </a:rPr>
              <a:t> is given by </a:t>
            </a:r>
            <a:r>
              <a:rPr lang="en-IE" i="1" dirty="0">
                <a:latin typeface="+mj-lt"/>
              </a:rPr>
              <a:t>f </a:t>
            </a:r>
            <a:r>
              <a:rPr lang="en-IE" sz="2400" dirty="0">
                <a:latin typeface="+mj-lt"/>
                <a:sym typeface="Webdings" pitchFamily="-112" charset="2"/>
              </a:rPr>
              <a:t> </a:t>
            </a:r>
            <a:r>
              <a:rPr lang="en-IE" i="1" dirty="0">
                <a:latin typeface="+mj-lt"/>
                <a:sym typeface="Webdings" pitchFamily="-112" charset="2"/>
              </a:rPr>
              <a:t>s</a:t>
            </a:r>
          </a:p>
          <a:p>
            <a:pPr marL="0" indent="0"/>
            <a:r>
              <a:rPr lang="en-IE" dirty="0">
                <a:latin typeface="+mj-lt"/>
                <a:sym typeface="Webdings" pitchFamily="-112" charset="2"/>
              </a:rPr>
              <a:t>The structuring element s is positioned with its origin at (</a:t>
            </a:r>
            <a:r>
              <a:rPr lang="en-IE" i="1" dirty="0">
                <a:latin typeface="+mj-lt"/>
                <a:sym typeface="Webdings" pitchFamily="-112" charset="2"/>
              </a:rPr>
              <a:t>x, y</a:t>
            </a:r>
            <a:r>
              <a:rPr lang="en-IE" dirty="0">
                <a:latin typeface="+mj-lt"/>
                <a:sym typeface="Webdings" pitchFamily="-112" charset="2"/>
              </a:rPr>
              <a:t>) and the new pixel value is determined using the rule:</a:t>
            </a:r>
          </a:p>
          <a:p>
            <a:pPr marL="0" indent="0"/>
            <a:endParaRPr lang="en-IE" dirty="0">
              <a:latin typeface="+mj-lt"/>
              <a:sym typeface="Webdings" pitchFamily="-112" charset="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70993"/>
              </p:ext>
            </p:extLst>
          </p:nvPr>
        </p:nvGraphicFramePr>
        <p:xfrm>
          <a:off x="407368" y="3212976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68" y="3212976"/>
                        <a:ext cx="3933825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460839"/>
              </p:ext>
            </p:extLst>
          </p:nvPr>
        </p:nvGraphicFramePr>
        <p:xfrm>
          <a:off x="8544272" y="3103838"/>
          <a:ext cx="3156719" cy="139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5" imgW="5388875" imgH="6376429" progId="">
                  <p:embed/>
                </p:oleObj>
              </mc:Choice>
              <mc:Fallback>
                <p:oleObj name="CorelPhotoPaint.Image.9" r:id="rId5" imgW="5388875" imgH="6376429" progId="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8544272" y="3103838"/>
                        <a:ext cx="3156719" cy="1396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716178"/>
              </p:ext>
            </p:extLst>
          </p:nvPr>
        </p:nvGraphicFramePr>
        <p:xfrm>
          <a:off x="5860712" y="3498873"/>
          <a:ext cx="2251512" cy="1010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7" imgW="5388875" imgH="6376429" progId="">
                  <p:embed/>
                </p:oleObj>
              </mc:Choice>
              <mc:Fallback>
                <p:oleObj name="CorelPhotoPaint.Image.9" r:id="rId7" imgW="5388875" imgH="6376429" progId="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5860712" y="3498873"/>
                        <a:ext cx="2251512" cy="1010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6926980" y="3918891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0056440" y="3717032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48128" y="4795813"/>
            <a:ext cx="3034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Erosion shrinks objects</a:t>
            </a:r>
          </a:p>
        </p:txBody>
      </p:sp>
    </p:spTree>
    <p:extLst>
      <p:ext uri="{BB962C8B-B14F-4D97-AF65-F5344CB8AC3E}">
        <p14:creationId xmlns:p14="http://schemas.microsoft.com/office/powerpoint/2010/main" val="383557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Erosion Example</a:t>
            </a:r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4526" y="1585914"/>
            <a:ext cx="3927475" cy="3900487"/>
            <a:chOff x="202" y="944"/>
            <a:chExt cx="2474" cy="2457"/>
          </a:xfrm>
        </p:grpSpPr>
        <p:sp>
          <p:nvSpPr>
            <p:cNvPr id="35538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9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0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1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2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3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4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5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6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7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8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9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0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1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2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3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4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5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6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7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8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9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0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1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2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3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4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5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6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7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8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9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0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1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2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3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4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5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6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7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8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9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0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1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2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3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4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5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6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7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8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9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0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1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2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3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4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5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6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7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8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9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00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01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1423987" y="1573214"/>
            <a:ext cx="1474788" cy="1463675"/>
            <a:chOff x="262" y="1078"/>
            <a:chExt cx="929" cy="922"/>
          </a:xfrm>
        </p:grpSpPr>
        <p:sp>
          <p:nvSpPr>
            <p:cNvPr id="35529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0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1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2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3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4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5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6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37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1" name="Text Box 78"/>
          <p:cNvSpPr txBox="1">
            <a:spLocks noChangeArrowheads="1"/>
          </p:cNvSpPr>
          <p:nvPr/>
        </p:nvSpPr>
        <p:spPr bwMode="auto">
          <a:xfrm>
            <a:off x="5043489" y="5967413"/>
            <a:ext cx="309719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3978275" y="5703889"/>
            <a:ext cx="1081088" cy="1068387"/>
            <a:chOff x="1339" y="3268"/>
            <a:chExt cx="932" cy="921"/>
          </a:xfrm>
        </p:grpSpPr>
        <p:sp>
          <p:nvSpPr>
            <p:cNvPr id="35520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1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2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3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4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5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6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7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8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1911350" y="1573214"/>
            <a:ext cx="1474788" cy="1463675"/>
            <a:chOff x="262" y="1078"/>
            <a:chExt cx="929" cy="922"/>
          </a:xfrm>
        </p:grpSpPr>
        <p:sp>
          <p:nvSpPr>
            <p:cNvPr id="35511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2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3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4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5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6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7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8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9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2408239" y="1573214"/>
            <a:ext cx="1474787" cy="1463675"/>
            <a:chOff x="262" y="1078"/>
            <a:chExt cx="929" cy="922"/>
          </a:xfrm>
        </p:grpSpPr>
        <p:sp>
          <p:nvSpPr>
            <p:cNvPr id="35502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3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4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5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6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7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8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9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0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3379789" y="1573214"/>
            <a:ext cx="1474787" cy="1463675"/>
            <a:chOff x="262" y="1078"/>
            <a:chExt cx="929" cy="922"/>
          </a:xfrm>
        </p:grpSpPr>
        <p:sp>
          <p:nvSpPr>
            <p:cNvPr id="35493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4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5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6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7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8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9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0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1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3871914" y="1573214"/>
            <a:ext cx="1474787" cy="1463675"/>
            <a:chOff x="262" y="1078"/>
            <a:chExt cx="929" cy="922"/>
          </a:xfrm>
        </p:grpSpPr>
        <p:sp>
          <p:nvSpPr>
            <p:cNvPr id="35484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5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6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7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8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9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0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1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2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4349750" y="1573214"/>
            <a:ext cx="1474788" cy="1463675"/>
            <a:chOff x="262" y="1078"/>
            <a:chExt cx="929" cy="922"/>
          </a:xfrm>
        </p:grpSpPr>
        <p:sp>
          <p:nvSpPr>
            <p:cNvPr id="35475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6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7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8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9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0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1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2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3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39"/>
          <p:cNvGrpSpPr>
            <a:grpSpLocks/>
          </p:cNvGrpSpPr>
          <p:nvPr/>
        </p:nvGrpSpPr>
        <p:grpSpPr bwMode="auto">
          <a:xfrm>
            <a:off x="4841875" y="1573214"/>
            <a:ext cx="1474788" cy="1463675"/>
            <a:chOff x="262" y="1078"/>
            <a:chExt cx="929" cy="922"/>
          </a:xfrm>
        </p:grpSpPr>
        <p:sp>
          <p:nvSpPr>
            <p:cNvPr id="35466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7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8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9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0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1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2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3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4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2905125" y="1573214"/>
            <a:ext cx="1474788" cy="1463675"/>
            <a:chOff x="262" y="1078"/>
            <a:chExt cx="929" cy="922"/>
          </a:xfrm>
        </p:grpSpPr>
        <p:sp>
          <p:nvSpPr>
            <p:cNvPr id="35457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8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9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0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1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2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3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4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5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59"/>
          <p:cNvGrpSpPr>
            <a:grpSpLocks/>
          </p:cNvGrpSpPr>
          <p:nvPr/>
        </p:nvGrpSpPr>
        <p:grpSpPr bwMode="auto">
          <a:xfrm>
            <a:off x="1423987" y="1077914"/>
            <a:ext cx="1474788" cy="1463675"/>
            <a:chOff x="262" y="1078"/>
            <a:chExt cx="929" cy="922"/>
          </a:xfrm>
        </p:grpSpPr>
        <p:sp>
          <p:nvSpPr>
            <p:cNvPr id="35448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9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0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1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2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3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4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5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6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1911350" y="1077914"/>
            <a:ext cx="1474788" cy="1463675"/>
            <a:chOff x="262" y="1078"/>
            <a:chExt cx="929" cy="922"/>
          </a:xfrm>
        </p:grpSpPr>
        <p:sp>
          <p:nvSpPr>
            <p:cNvPr id="35439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0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1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2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3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4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5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6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7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79"/>
          <p:cNvGrpSpPr>
            <a:grpSpLocks/>
          </p:cNvGrpSpPr>
          <p:nvPr/>
        </p:nvGrpSpPr>
        <p:grpSpPr bwMode="auto">
          <a:xfrm>
            <a:off x="2408239" y="1077914"/>
            <a:ext cx="1474787" cy="1463675"/>
            <a:chOff x="262" y="1078"/>
            <a:chExt cx="929" cy="922"/>
          </a:xfrm>
        </p:grpSpPr>
        <p:sp>
          <p:nvSpPr>
            <p:cNvPr id="35430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1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2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3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4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5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6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7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8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3379789" y="1077914"/>
            <a:ext cx="1474787" cy="1463675"/>
            <a:chOff x="262" y="1078"/>
            <a:chExt cx="929" cy="922"/>
          </a:xfrm>
        </p:grpSpPr>
        <p:sp>
          <p:nvSpPr>
            <p:cNvPr id="35421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2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3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4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5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6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7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8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9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99"/>
          <p:cNvGrpSpPr>
            <a:grpSpLocks/>
          </p:cNvGrpSpPr>
          <p:nvPr/>
        </p:nvGrpSpPr>
        <p:grpSpPr bwMode="auto">
          <a:xfrm>
            <a:off x="3871914" y="1077914"/>
            <a:ext cx="1474787" cy="1463675"/>
            <a:chOff x="262" y="1078"/>
            <a:chExt cx="929" cy="922"/>
          </a:xfrm>
        </p:grpSpPr>
        <p:sp>
          <p:nvSpPr>
            <p:cNvPr id="35412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3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4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5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6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7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8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9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0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209"/>
          <p:cNvGrpSpPr>
            <a:grpSpLocks/>
          </p:cNvGrpSpPr>
          <p:nvPr/>
        </p:nvGrpSpPr>
        <p:grpSpPr bwMode="auto">
          <a:xfrm>
            <a:off x="4349750" y="1077914"/>
            <a:ext cx="1474788" cy="1463675"/>
            <a:chOff x="262" y="1078"/>
            <a:chExt cx="929" cy="922"/>
          </a:xfrm>
        </p:grpSpPr>
        <p:sp>
          <p:nvSpPr>
            <p:cNvPr id="35403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4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5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6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7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8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9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0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1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219"/>
          <p:cNvGrpSpPr>
            <a:grpSpLocks/>
          </p:cNvGrpSpPr>
          <p:nvPr/>
        </p:nvGrpSpPr>
        <p:grpSpPr bwMode="auto">
          <a:xfrm>
            <a:off x="4841875" y="1077914"/>
            <a:ext cx="1474788" cy="1463675"/>
            <a:chOff x="262" y="1078"/>
            <a:chExt cx="929" cy="922"/>
          </a:xfrm>
        </p:grpSpPr>
        <p:sp>
          <p:nvSpPr>
            <p:cNvPr id="35394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5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6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7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8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9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0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1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2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229"/>
          <p:cNvGrpSpPr>
            <a:grpSpLocks/>
          </p:cNvGrpSpPr>
          <p:nvPr/>
        </p:nvGrpSpPr>
        <p:grpSpPr bwMode="auto">
          <a:xfrm>
            <a:off x="2905125" y="1077914"/>
            <a:ext cx="1474788" cy="1463675"/>
            <a:chOff x="262" y="1078"/>
            <a:chExt cx="929" cy="922"/>
          </a:xfrm>
        </p:grpSpPr>
        <p:sp>
          <p:nvSpPr>
            <p:cNvPr id="35385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6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7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8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9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0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1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2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3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239"/>
          <p:cNvGrpSpPr>
            <a:grpSpLocks/>
          </p:cNvGrpSpPr>
          <p:nvPr/>
        </p:nvGrpSpPr>
        <p:grpSpPr bwMode="auto">
          <a:xfrm>
            <a:off x="1423987" y="2071689"/>
            <a:ext cx="1474788" cy="1463675"/>
            <a:chOff x="262" y="1078"/>
            <a:chExt cx="929" cy="922"/>
          </a:xfrm>
        </p:grpSpPr>
        <p:sp>
          <p:nvSpPr>
            <p:cNvPr id="35376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7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8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9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0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1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2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3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4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249"/>
          <p:cNvGrpSpPr>
            <a:grpSpLocks/>
          </p:cNvGrpSpPr>
          <p:nvPr/>
        </p:nvGrpSpPr>
        <p:grpSpPr bwMode="auto">
          <a:xfrm>
            <a:off x="1911350" y="2071689"/>
            <a:ext cx="1474788" cy="1463675"/>
            <a:chOff x="262" y="1078"/>
            <a:chExt cx="929" cy="922"/>
          </a:xfrm>
        </p:grpSpPr>
        <p:sp>
          <p:nvSpPr>
            <p:cNvPr id="35367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8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9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0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1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2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3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4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5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59"/>
          <p:cNvGrpSpPr>
            <a:grpSpLocks/>
          </p:cNvGrpSpPr>
          <p:nvPr/>
        </p:nvGrpSpPr>
        <p:grpSpPr bwMode="auto">
          <a:xfrm>
            <a:off x="2408239" y="2071689"/>
            <a:ext cx="1474787" cy="1463675"/>
            <a:chOff x="262" y="1078"/>
            <a:chExt cx="929" cy="922"/>
          </a:xfrm>
        </p:grpSpPr>
        <p:sp>
          <p:nvSpPr>
            <p:cNvPr id="35358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9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0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1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2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3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4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5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6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69"/>
          <p:cNvGrpSpPr>
            <a:grpSpLocks/>
          </p:cNvGrpSpPr>
          <p:nvPr/>
        </p:nvGrpSpPr>
        <p:grpSpPr bwMode="auto">
          <a:xfrm>
            <a:off x="3379789" y="2071689"/>
            <a:ext cx="1474787" cy="1463675"/>
            <a:chOff x="262" y="1078"/>
            <a:chExt cx="929" cy="922"/>
          </a:xfrm>
        </p:grpSpPr>
        <p:sp>
          <p:nvSpPr>
            <p:cNvPr id="35349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0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1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2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3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4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5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6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7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279"/>
          <p:cNvGrpSpPr>
            <a:grpSpLocks/>
          </p:cNvGrpSpPr>
          <p:nvPr/>
        </p:nvGrpSpPr>
        <p:grpSpPr bwMode="auto">
          <a:xfrm>
            <a:off x="3871914" y="2071689"/>
            <a:ext cx="1474787" cy="1463675"/>
            <a:chOff x="262" y="1078"/>
            <a:chExt cx="929" cy="922"/>
          </a:xfrm>
        </p:grpSpPr>
        <p:sp>
          <p:nvSpPr>
            <p:cNvPr id="35340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1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2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3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4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5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6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7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8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89"/>
          <p:cNvGrpSpPr>
            <a:grpSpLocks/>
          </p:cNvGrpSpPr>
          <p:nvPr/>
        </p:nvGrpSpPr>
        <p:grpSpPr bwMode="auto">
          <a:xfrm>
            <a:off x="4349750" y="2071689"/>
            <a:ext cx="1474788" cy="1463675"/>
            <a:chOff x="262" y="1078"/>
            <a:chExt cx="929" cy="922"/>
          </a:xfrm>
        </p:grpSpPr>
        <p:sp>
          <p:nvSpPr>
            <p:cNvPr id="35331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2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3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4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5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6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7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8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9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99"/>
          <p:cNvGrpSpPr>
            <a:grpSpLocks/>
          </p:cNvGrpSpPr>
          <p:nvPr/>
        </p:nvGrpSpPr>
        <p:grpSpPr bwMode="auto">
          <a:xfrm>
            <a:off x="4841875" y="2071689"/>
            <a:ext cx="1474788" cy="1463675"/>
            <a:chOff x="262" y="1078"/>
            <a:chExt cx="929" cy="922"/>
          </a:xfrm>
        </p:grpSpPr>
        <p:sp>
          <p:nvSpPr>
            <p:cNvPr id="35322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3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4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5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6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7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8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9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0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" name="Group 309"/>
          <p:cNvGrpSpPr>
            <a:grpSpLocks/>
          </p:cNvGrpSpPr>
          <p:nvPr/>
        </p:nvGrpSpPr>
        <p:grpSpPr bwMode="auto">
          <a:xfrm>
            <a:off x="2905125" y="2071689"/>
            <a:ext cx="1474788" cy="1463675"/>
            <a:chOff x="262" y="1078"/>
            <a:chExt cx="929" cy="922"/>
          </a:xfrm>
        </p:grpSpPr>
        <p:sp>
          <p:nvSpPr>
            <p:cNvPr id="35313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4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5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6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7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8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9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0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1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319"/>
          <p:cNvGrpSpPr>
            <a:grpSpLocks/>
          </p:cNvGrpSpPr>
          <p:nvPr/>
        </p:nvGrpSpPr>
        <p:grpSpPr bwMode="auto">
          <a:xfrm>
            <a:off x="1423987" y="2554289"/>
            <a:ext cx="1474788" cy="1463675"/>
            <a:chOff x="262" y="1078"/>
            <a:chExt cx="929" cy="922"/>
          </a:xfrm>
        </p:grpSpPr>
        <p:sp>
          <p:nvSpPr>
            <p:cNvPr id="35304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5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6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7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8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9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0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1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2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329"/>
          <p:cNvGrpSpPr>
            <a:grpSpLocks/>
          </p:cNvGrpSpPr>
          <p:nvPr/>
        </p:nvGrpSpPr>
        <p:grpSpPr bwMode="auto">
          <a:xfrm>
            <a:off x="1911350" y="2554289"/>
            <a:ext cx="1474788" cy="1463675"/>
            <a:chOff x="262" y="1078"/>
            <a:chExt cx="929" cy="922"/>
          </a:xfrm>
        </p:grpSpPr>
        <p:sp>
          <p:nvSpPr>
            <p:cNvPr id="35295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6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7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8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9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0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1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2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3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339"/>
          <p:cNvGrpSpPr>
            <a:grpSpLocks/>
          </p:cNvGrpSpPr>
          <p:nvPr/>
        </p:nvGrpSpPr>
        <p:grpSpPr bwMode="auto">
          <a:xfrm>
            <a:off x="2408239" y="2554289"/>
            <a:ext cx="1474787" cy="1463675"/>
            <a:chOff x="262" y="1078"/>
            <a:chExt cx="929" cy="922"/>
          </a:xfrm>
        </p:grpSpPr>
        <p:sp>
          <p:nvSpPr>
            <p:cNvPr id="35286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7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8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9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0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1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2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3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4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349"/>
          <p:cNvGrpSpPr>
            <a:grpSpLocks/>
          </p:cNvGrpSpPr>
          <p:nvPr/>
        </p:nvGrpSpPr>
        <p:grpSpPr bwMode="auto">
          <a:xfrm>
            <a:off x="3379789" y="2554289"/>
            <a:ext cx="1474787" cy="1463675"/>
            <a:chOff x="262" y="1078"/>
            <a:chExt cx="929" cy="922"/>
          </a:xfrm>
        </p:grpSpPr>
        <p:sp>
          <p:nvSpPr>
            <p:cNvPr id="35277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8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9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0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1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2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3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4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5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16" name="Group 359"/>
          <p:cNvGrpSpPr>
            <a:grpSpLocks/>
          </p:cNvGrpSpPr>
          <p:nvPr/>
        </p:nvGrpSpPr>
        <p:grpSpPr bwMode="auto">
          <a:xfrm>
            <a:off x="3871914" y="2554289"/>
            <a:ext cx="1474787" cy="1463675"/>
            <a:chOff x="262" y="1078"/>
            <a:chExt cx="929" cy="922"/>
          </a:xfrm>
        </p:grpSpPr>
        <p:sp>
          <p:nvSpPr>
            <p:cNvPr id="35268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9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0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1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2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3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4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5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6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17" name="Group 369"/>
          <p:cNvGrpSpPr>
            <a:grpSpLocks/>
          </p:cNvGrpSpPr>
          <p:nvPr/>
        </p:nvGrpSpPr>
        <p:grpSpPr bwMode="auto">
          <a:xfrm>
            <a:off x="4349750" y="2554289"/>
            <a:ext cx="1474788" cy="1463675"/>
            <a:chOff x="262" y="1078"/>
            <a:chExt cx="929" cy="922"/>
          </a:xfrm>
        </p:grpSpPr>
        <p:sp>
          <p:nvSpPr>
            <p:cNvPr id="35259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0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1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2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3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4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5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6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7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19" name="Group 379"/>
          <p:cNvGrpSpPr>
            <a:grpSpLocks/>
          </p:cNvGrpSpPr>
          <p:nvPr/>
        </p:nvGrpSpPr>
        <p:grpSpPr bwMode="auto">
          <a:xfrm>
            <a:off x="4841875" y="2554289"/>
            <a:ext cx="1474788" cy="1463675"/>
            <a:chOff x="262" y="1078"/>
            <a:chExt cx="929" cy="922"/>
          </a:xfrm>
        </p:grpSpPr>
        <p:sp>
          <p:nvSpPr>
            <p:cNvPr id="35250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1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2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3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4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5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6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7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8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0" name="Group 389"/>
          <p:cNvGrpSpPr>
            <a:grpSpLocks/>
          </p:cNvGrpSpPr>
          <p:nvPr/>
        </p:nvGrpSpPr>
        <p:grpSpPr bwMode="auto">
          <a:xfrm>
            <a:off x="2905125" y="2554289"/>
            <a:ext cx="1474788" cy="1463675"/>
            <a:chOff x="262" y="1078"/>
            <a:chExt cx="929" cy="922"/>
          </a:xfrm>
        </p:grpSpPr>
        <p:sp>
          <p:nvSpPr>
            <p:cNvPr id="35241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2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3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4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5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6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7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8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9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2" name="Group 399"/>
          <p:cNvGrpSpPr>
            <a:grpSpLocks/>
          </p:cNvGrpSpPr>
          <p:nvPr/>
        </p:nvGrpSpPr>
        <p:grpSpPr bwMode="auto">
          <a:xfrm>
            <a:off x="6326189" y="1577975"/>
            <a:ext cx="3927475" cy="3900488"/>
            <a:chOff x="3178" y="1075"/>
            <a:chExt cx="2474" cy="2457"/>
          </a:xfrm>
        </p:grpSpPr>
        <p:sp>
          <p:nvSpPr>
            <p:cNvPr id="35177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8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9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0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1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2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3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4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5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6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7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8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9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0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1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2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3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4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5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6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7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8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9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0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1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2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3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4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5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6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7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8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9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0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1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2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3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4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5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6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7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8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9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0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1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2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3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4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5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7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8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9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0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1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2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3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4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5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6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7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8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9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0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3" name="Group 464"/>
          <p:cNvGrpSpPr>
            <a:grpSpLocks/>
          </p:cNvGrpSpPr>
          <p:nvPr/>
        </p:nvGrpSpPr>
        <p:grpSpPr bwMode="auto">
          <a:xfrm>
            <a:off x="1425575" y="3041651"/>
            <a:ext cx="1474788" cy="1463675"/>
            <a:chOff x="262" y="1078"/>
            <a:chExt cx="929" cy="922"/>
          </a:xfrm>
        </p:grpSpPr>
        <p:sp>
          <p:nvSpPr>
            <p:cNvPr id="35168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9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0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1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2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3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4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5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6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4" name="Group 474"/>
          <p:cNvGrpSpPr>
            <a:grpSpLocks/>
          </p:cNvGrpSpPr>
          <p:nvPr/>
        </p:nvGrpSpPr>
        <p:grpSpPr bwMode="auto">
          <a:xfrm>
            <a:off x="1912939" y="3041651"/>
            <a:ext cx="1474787" cy="1463675"/>
            <a:chOff x="262" y="1078"/>
            <a:chExt cx="929" cy="922"/>
          </a:xfrm>
        </p:grpSpPr>
        <p:sp>
          <p:nvSpPr>
            <p:cNvPr id="35159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0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1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2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3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4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5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6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7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5" name="Group 484"/>
          <p:cNvGrpSpPr>
            <a:grpSpLocks/>
          </p:cNvGrpSpPr>
          <p:nvPr/>
        </p:nvGrpSpPr>
        <p:grpSpPr bwMode="auto">
          <a:xfrm>
            <a:off x="2409825" y="3041651"/>
            <a:ext cx="1474788" cy="1463675"/>
            <a:chOff x="262" y="1078"/>
            <a:chExt cx="929" cy="922"/>
          </a:xfrm>
        </p:grpSpPr>
        <p:sp>
          <p:nvSpPr>
            <p:cNvPr id="35150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1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2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3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4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5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6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7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8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6" name="Group 494"/>
          <p:cNvGrpSpPr>
            <a:grpSpLocks/>
          </p:cNvGrpSpPr>
          <p:nvPr/>
        </p:nvGrpSpPr>
        <p:grpSpPr bwMode="auto">
          <a:xfrm>
            <a:off x="3381375" y="3041651"/>
            <a:ext cx="1474788" cy="1463675"/>
            <a:chOff x="262" y="1078"/>
            <a:chExt cx="929" cy="922"/>
          </a:xfrm>
        </p:grpSpPr>
        <p:sp>
          <p:nvSpPr>
            <p:cNvPr id="35141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2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3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4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5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6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7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8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9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7" name="Group 504"/>
          <p:cNvGrpSpPr>
            <a:grpSpLocks/>
          </p:cNvGrpSpPr>
          <p:nvPr/>
        </p:nvGrpSpPr>
        <p:grpSpPr bwMode="auto">
          <a:xfrm>
            <a:off x="3873500" y="3041651"/>
            <a:ext cx="1474788" cy="1463675"/>
            <a:chOff x="262" y="1078"/>
            <a:chExt cx="929" cy="922"/>
          </a:xfrm>
        </p:grpSpPr>
        <p:sp>
          <p:nvSpPr>
            <p:cNvPr id="35132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3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4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5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6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7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8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9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0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8" name="Group 514"/>
          <p:cNvGrpSpPr>
            <a:grpSpLocks/>
          </p:cNvGrpSpPr>
          <p:nvPr/>
        </p:nvGrpSpPr>
        <p:grpSpPr bwMode="auto">
          <a:xfrm>
            <a:off x="4351339" y="3041651"/>
            <a:ext cx="1474787" cy="1463675"/>
            <a:chOff x="262" y="1078"/>
            <a:chExt cx="929" cy="922"/>
          </a:xfrm>
        </p:grpSpPr>
        <p:sp>
          <p:nvSpPr>
            <p:cNvPr id="35123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4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5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6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7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8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9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0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1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29" name="Group 524"/>
          <p:cNvGrpSpPr>
            <a:grpSpLocks/>
          </p:cNvGrpSpPr>
          <p:nvPr/>
        </p:nvGrpSpPr>
        <p:grpSpPr bwMode="auto">
          <a:xfrm>
            <a:off x="4843464" y="3041651"/>
            <a:ext cx="1474787" cy="1463675"/>
            <a:chOff x="262" y="1078"/>
            <a:chExt cx="929" cy="922"/>
          </a:xfrm>
        </p:grpSpPr>
        <p:sp>
          <p:nvSpPr>
            <p:cNvPr id="35114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5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6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7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8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9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0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1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2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0" name="Group 534"/>
          <p:cNvGrpSpPr>
            <a:grpSpLocks/>
          </p:cNvGrpSpPr>
          <p:nvPr/>
        </p:nvGrpSpPr>
        <p:grpSpPr bwMode="auto">
          <a:xfrm>
            <a:off x="2906714" y="3041651"/>
            <a:ext cx="1474787" cy="1463675"/>
            <a:chOff x="262" y="1078"/>
            <a:chExt cx="929" cy="922"/>
          </a:xfrm>
        </p:grpSpPr>
        <p:sp>
          <p:nvSpPr>
            <p:cNvPr id="35105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6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7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8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9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0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1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2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3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1" name="Group 544"/>
          <p:cNvGrpSpPr>
            <a:grpSpLocks/>
          </p:cNvGrpSpPr>
          <p:nvPr/>
        </p:nvGrpSpPr>
        <p:grpSpPr bwMode="auto">
          <a:xfrm>
            <a:off x="1423987" y="3538539"/>
            <a:ext cx="1474788" cy="1463675"/>
            <a:chOff x="262" y="1078"/>
            <a:chExt cx="929" cy="922"/>
          </a:xfrm>
        </p:grpSpPr>
        <p:sp>
          <p:nvSpPr>
            <p:cNvPr id="35096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7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8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9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0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1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2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3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4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2" name="Group 554"/>
          <p:cNvGrpSpPr>
            <a:grpSpLocks/>
          </p:cNvGrpSpPr>
          <p:nvPr/>
        </p:nvGrpSpPr>
        <p:grpSpPr bwMode="auto">
          <a:xfrm>
            <a:off x="1911350" y="3538539"/>
            <a:ext cx="1474788" cy="1463675"/>
            <a:chOff x="262" y="1078"/>
            <a:chExt cx="929" cy="922"/>
          </a:xfrm>
        </p:grpSpPr>
        <p:sp>
          <p:nvSpPr>
            <p:cNvPr id="35087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8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9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0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1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2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3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4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5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3" name="Group 564"/>
          <p:cNvGrpSpPr>
            <a:grpSpLocks/>
          </p:cNvGrpSpPr>
          <p:nvPr/>
        </p:nvGrpSpPr>
        <p:grpSpPr bwMode="auto">
          <a:xfrm>
            <a:off x="2408239" y="3538539"/>
            <a:ext cx="1474787" cy="1463675"/>
            <a:chOff x="262" y="1078"/>
            <a:chExt cx="929" cy="922"/>
          </a:xfrm>
        </p:grpSpPr>
        <p:sp>
          <p:nvSpPr>
            <p:cNvPr id="35078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9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0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1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2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3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4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5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6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4" name="Group 574"/>
          <p:cNvGrpSpPr>
            <a:grpSpLocks/>
          </p:cNvGrpSpPr>
          <p:nvPr/>
        </p:nvGrpSpPr>
        <p:grpSpPr bwMode="auto">
          <a:xfrm>
            <a:off x="3379789" y="3538539"/>
            <a:ext cx="1474787" cy="1463675"/>
            <a:chOff x="262" y="1078"/>
            <a:chExt cx="929" cy="922"/>
          </a:xfrm>
        </p:grpSpPr>
        <p:sp>
          <p:nvSpPr>
            <p:cNvPr id="35069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0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1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2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3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4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5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6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7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5" name="Group 584"/>
          <p:cNvGrpSpPr>
            <a:grpSpLocks/>
          </p:cNvGrpSpPr>
          <p:nvPr/>
        </p:nvGrpSpPr>
        <p:grpSpPr bwMode="auto">
          <a:xfrm>
            <a:off x="3871914" y="3538539"/>
            <a:ext cx="1474787" cy="1463675"/>
            <a:chOff x="262" y="1078"/>
            <a:chExt cx="929" cy="922"/>
          </a:xfrm>
        </p:grpSpPr>
        <p:sp>
          <p:nvSpPr>
            <p:cNvPr id="35060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1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2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3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4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5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6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7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8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6" name="Group 594"/>
          <p:cNvGrpSpPr>
            <a:grpSpLocks/>
          </p:cNvGrpSpPr>
          <p:nvPr/>
        </p:nvGrpSpPr>
        <p:grpSpPr bwMode="auto">
          <a:xfrm>
            <a:off x="4349750" y="3538539"/>
            <a:ext cx="1474788" cy="1463675"/>
            <a:chOff x="262" y="1078"/>
            <a:chExt cx="929" cy="922"/>
          </a:xfrm>
        </p:grpSpPr>
        <p:sp>
          <p:nvSpPr>
            <p:cNvPr id="35051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2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3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4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5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6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7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8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9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7" name="Group 604"/>
          <p:cNvGrpSpPr>
            <a:grpSpLocks/>
          </p:cNvGrpSpPr>
          <p:nvPr/>
        </p:nvGrpSpPr>
        <p:grpSpPr bwMode="auto">
          <a:xfrm>
            <a:off x="4841875" y="3538539"/>
            <a:ext cx="1474788" cy="1463675"/>
            <a:chOff x="262" y="1078"/>
            <a:chExt cx="929" cy="922"/>
          </a:xfrm>
        </p:grpSpPr>
        <p:sp>
          <p:nvSpPr>
            <p:cNvPr id="35042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3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4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5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6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7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8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9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0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8" name="Group 614"/>
          <p:cNvGrpSpPr>
            <a:grpSpLocks/>
          </p:cNvGrpSpPr>
          <p:nvPr/>
        </p:nvGrpSpPr>
        <p:grpSpPr bwMode="auto">
          <a:xfrm>
            <a:off x="2905125" y="3538539"/>
            <a:ext cx="1474788" cy="1463675"/>
            <a:chOff x="262" y="1078"/>
            <a:chExt cx="929" cy="922"/>
          </a:xfrm>
        </p:grpSpPr>
        <p:sp>
          <p:nvSpPr>
            <p:cNvPr id="35033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4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5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6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7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8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9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0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1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39" name="Group 624"/>
          <p:cNvGrpSpPr>
            <a:grpSpLocks/>
          </p:cNvGrpSpPr>
          <p:nvPr/>
        </p:nvGrpSpPr>
        <p:grpSpPr bwMode="auto">
          <a:xfrm>
            <a:off x="1425575" y="4011614"/>
            <a:ext cx="1474788" cy="1463675"/>
            <a:chOff x="262" y="1078"/>
            <a:chExt cx="929" cy="922"/>
          </a:xfrm>
        </p:grpSpPr>
        <p:sp>
          <p:nvSpPr>
            <p:cNvPr id="35024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5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6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7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8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9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0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1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2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0" name="Group 634"/>
          <p:cNvGrpSpPr>
            <a:grpSpLocks/>
          </p:cNvGrpSpPr>
          <p:nvPr/>
        </p:nvGrpSpPr>
        <p:grpSpPr bwMode="auto">
          <a:xfrm>
            <a:off x="1912939" y="4011614"/>
            <a:ext cx="1474787" cy="1463675"/>
            <a:chOff x="262" y="1078"/>
            <a:chExt cx="929" cy="922"/>
          </a:xfrm>
        </p:grpSpPr>
        <p:sp>
          <p:nvSpPr>
            <p:cNvPr id="35015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6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7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8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9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0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1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2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3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1" name="Group 644"/>
          <p:cNvGrpSpPr>
            <a:grpSpLocks/>
          </p:cNvGrpSpPr>
          <p:nvPr/>
        </p:nvGrpSpPr>
        <p:grpSpPr bwMode="auto">
          <a:xfrm>
            <a:off x="2409825" y="4011614"/>
            <a:ext cx="1474788" cy="1463675"/>
            <a:chOff x="262" y="1078"/>
            <a:chExt cx="929" cy="922"/>
          </a:xfrm>
        </p:grpSpPr>
        <p:sp>
          <p:nvSpPr>
            <p:cNvPr id="35006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7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8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9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0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1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2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3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4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2" name="Group 654"/>
          <p:cNvGrpSpPr>
            <a:grpSpLocks/>
          </p:cNvGrpSpPr>
          <p:nvPr/>
        </p:nvGrpSpPr>
        <p:grpSpPr bwMode="auto">
          <a:xfrm>
            <a:off x="3381375" y="4011614"/>
            <a:ext cx="1474788" cy="1463675"/>
            <a:chOff x="262" y="1078"/>
            <a:chExt cx="929" cy="922"/>
          </a:xfrm>
        </p:grpSpPr>
        <p:sp>
          <p:nvSpPr>
            <p:cNvPr id="34997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8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9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0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1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2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3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4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5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3" name="Group 664"/>
          <p:cNvGrpSpPr>
            <a:grpSpLocks/>
          </p:cNvGrpSpPr>
          <p:nvPr/>
        </p:nvGrpSpPr>
        <p:grpSpPr bwMode="auto">
          <a:xfrm>
            <a:off x="3873500" y="4011614"/>
            <a:ext cx="1474788" cy="1463675"/>
            <a:chOff x="262" y="1078"/>
            <a:chExt cx="929" cy="922"/>
          </a:xfrm>
        </p:grpSpPr>
        <p:sp>
          <p:nvSpPr>
            <p:cNvPr id="34988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9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0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1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2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3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4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5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6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4" name="Group 674"/>
          <p:cNvGrpSpPr>
            <a:grpSpLocks/>
          </p:cNvGrpSpPr>
          <p:nvPr/>
        </p:nvGrpSpPr>
        <p:grpSpPr bwMode="auto">
          <a:xfrm>
            <a:off x="4351339" y="4011614"/>
            <a:ext cx="1474787" cy="1463675"/>
            <a:chOff x="262" y="1078"/>
            <a:chExt cx="929" cy="922"/>
          </a:xfrm>
        </p:grpSpPr>
        <p:sp>
          <p:nvSpPr>
            <p:cNvPr id="34979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0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1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2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3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4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5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6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7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5" name="Group 684"/>
          <p:cNvGrpSpPr>
            <a:grpSpLocks/>
          </p:cNvGrpSpPr>
          <p:nvPr/>
        </p:nvGrpSpPr>
        <p:grpSpPr bwMode="auto">
          <a:xfrm>
            <a:off x="4843464" y="4011614"/>
            <a:ext cx="1474787" cy="1463675"/>
            <a:chOff x="262" y="1078"/>
            <a:chExt cx="929" cy="922"/>
          </a:xfrm>
        </p:grpSpPr>
        <p:sp>
          <p:nvSpPr>
            <p:cNvPr id="34970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1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2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3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4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5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6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7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8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6" name="Group 694"/>
          <p:cNvGrpSpPr>
            <a:grpSpLocks/>
          </p:cNvGrpSpPr>
          <p:nvPr/>
        </p:nvGrpSpPr>
        <p:grpSpPr bwMode="auto">
          <a:xfrm>
            <a:off x="2906714" y="4011614"/>
            <a:ext cx="1474787" cy="1463675"/>
            <a:chOff x="262" y="1078"/>
            <a:chExt cx="929" cy="922"/>
          </a:xfrm>
        </p:grpSpPr>
        <p:sp>
          <p:nvSpPr>
            <p:cNvPr id="34961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2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3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4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5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6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7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8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9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7" name="Group 704"/>
          <p:cNvGrpSpPr>
            <a:grpSpLocks/>
          </p:cNvGrpSpPr>
          <p:nvPr/>
        </p:nvGrpSpPr>
        <p:grpSpPr bwMode="auto">
          <a:xfrm>
            <a:off x="1423987" y="4508501"/>
            <a:ext cx="1474788" cy="1463675"/>
            <a:chOff x="262" y="1078"/>
            <a:chExt cx="929" cy="922"/>
          </a:xfrm>
        </p:grpSpPr>
        <p:sp>
          <p:nvSpPr>
            <p:cNvPr id="34952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3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4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5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6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7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8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9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0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2" name="Group 714"/>
          <p:cNvGrpSpPr>
            <a:grpSpLocks/>
          </p:cNvGrpSpPr>
          <p:nvPr/>
        </p:nvGrpSpPr>
        <p:grpSpPr bwMode="auto">
          <a:xfrm>
            <a:off x="1911350" y="4508501"/>
            <a:ext cx="1474788" cy="1463675"/>
            <a:chOff x="262" y="1078"/>
            <a:chExt cx="929" cy="922"/>
          </a:xfrm>
        </p:grpSpPr>
        <p:sp>
          <p:nvSpPr>
            <p:cNvPr id="34943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4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5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6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7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8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9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0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1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3" name="Group 724"/>
          <p:cNvGrpSpPr>
            <a:grpSpLocks/>
          </p:cNvGrpSpPr>
          <p:nvPr/>
        </p:nvGrpSpPr>
        <p:grpSpPr bwMode="auto">
          <a:xfrm>
            <a:off x="2408239" y="4508501"/>
            <a:ext cx="1474787" cy="1463675"/>
            <a:chOff x="262" y="1078"/>
            <a:chExt cx="929" cy="922"/>
          </a:xfrm>
        </p:grpSpPr>
        <p:sp>
          <p:nvSpPr>
            <p:cNvPr id="34934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5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6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7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8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9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0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1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2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4" name="Group 734"/>
          <p:cNvGrpSpPr>
            <a:grpSpLocks/>
          </p:cNvGrpSpPr>
          <p:nvPr/>
        </p:nvGrpSpPr>
        <p:grpSpPr bwMode="auto">
          <a:xfrm>
            <a:off x="3379789" y="4508501"/>
            <a:ext cx="1474787" cy="1463675"/>
            <a:chOff x="262" y="1078"/>
            <a:chExt cx="929" cy="922"/>
          </a:xfrm>
        </p:grpSpPr>
        <p:sp>
          <p:nvSpPr>
            <p:cNvPr id="34925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6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7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8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9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0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1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2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3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5" name="Group 744"/>
          <p:cNvGrpSpPr>
            <a:grpSpLocks/>
          </p:cNvGrpSpPr>
          <p:nvPr/>
        </p:nvGrpSpPr>
        <p:grpSpPr bwMode="auto">
          <a:xfrm>
            <a:off x="3871914" y="4508501"/>
            <a:ext cx="1474787" cy="1463675"/>
            <a:chOff x="262" y="1078"/>
            <a:chExt cx="929" cy="922"/>
          </a:xfrm>
        </p:grpSpPr>
        <p:sp>
          <p:nvSpPr>
            <p:cNvPr id="34916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7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9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0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1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2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3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4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6" name="Group 754"/>
          <p:cNvGrpSpPr>
            <a:grpSpLocks/>
          </p:cNvGrpSpPr>
          <p:nvPr/>
        </p:nvGrpSpPr>
        <p:grpSpPr bwMode="auto">
          <a:xfrm>
            <a:off x="4349750" y="4508501"/>
            <a:ext cx="1474788" cy="1463675"/>
            <a:chOff x="262" y="1078"/>
            <a:chExt cx="929" cy="922"/>
          </a:xfrm>
        </p:grpSpPr>
        <p:sp>
          <p:nvSpPr>
            <p:cNvPr id="34907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8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9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0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1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2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3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4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5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7" name="Group 764"/>
          <p:cNvGrpSpPr>
            <a:grpSpLocks/>
          </p:cNvGrpSpPr>
          <p:nvPr/>
        </p:nvGrpSpPr>
        <p:grpSpPr bwMode="auto">
          <a:xfrm>
            <a:off x="4841875" y="4508501"/>
            <a:ext cx="1474788" cy="1463675"/>
            <a:chOff x="262" y="1078"/>
            <a:chExt cx="929" cy="922"/>
          </a:xfrm>
        </p:grpSpPr>
        <p:sp>
          <p:nvSpPr>
            <p:cNvPr id="34898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9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0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1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2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3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4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5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6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608" name="Group 774"/>
          <p:cNvGrpSpPr>
            <a:grpSpLocks/>
          </p:cNvGrpSpPr>
          <p:nvPr/>
        </p:nvGrpSpPr>
        <p:grpSpPr bwMode="auto">
          <a:xfrm>
            <a:off x="2905125" y="4508501"/>
            <a:ext cx="1474788" cy="1463675"/>
            <a:chOff x="262" y="1078"/>
            <a:chExt cx="929" cy="922"/>
          </a:xfrm>
        </p:grpSpPr>
        <p:sp>
          <p:nvSpPr>
            <p:cNvPr id="34889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0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1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2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3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4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5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6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7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87" name="Text Box 784"/>
          <p:cNvSpPr txBox="1">
            <a:spLocks noChangeArrowheads="1"/>
          </p:cNvSpPr>
          <p:nvPr/>
        </p:nvSpPr>
        <p:spPr bwMode="auto">
          <a:xfrm>
            <a:off x="3033714" y="1222375"/>
            <a:ext cx="15452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Original Image</a:t>
            </a:r>
            <a:endParaRPr lang="en-US"/>
          </a:p>
        </p:txBody>
      </p:sp>
      <p:sp>
        <p:nvSpPr>
          <p:cNvPr id="34888" name="Text Box 785"/>
          <p:cNvSpPr txBox="1">
            <a:spLocks noChangeArrowheads="1"/>
          </p:cNvSpPr>
          <p:nvPr/>
        </p:nvSpPr>
        <p:spPr bwMode="auto">
          <a:xfrm>
            <a:off x="6316663" y="1241425"/>
            <a:ext cx="356758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Processed Image With Eroded Pixels</a:t>
            </a:r>
            <a:endParaRPr lang="en-US"/>
          </a:p>
        </p:txBody>
      </p:sp>
      <p:sp>
        <p:nvSpPr>
          <p:cNvPr id="786" name="Rectangle 88"/>
          <p:cNvSpPr>
            <a:spLocks noChangeArrowheads="1"/>
          </p:cNvSpPr>
          <p:nvPr/>
        </p:nvSpPr>
        <p:spPr bwMode="auto">
          <a:xfrm>
            <a:off x="7799389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7" name="Rectangle 89"/>
          <p:cNvSpPr>
            <a:spLocks noChangeArrowheads="1"/>
          </p:cNvSpPr>
          <p:nvPr/>
        </p:nvSpPr>
        <p:spPr bwMode="auto">
          <a:xfrm>
            <a:off x="8289926" y="2549526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" name="Rectangle 95"/>
          <p:cNvSpPr>
            <a:spLocks noChangeArrowheads="1"/>
          </p:cNvSpPr>
          <p:nvPr/>
        </p:nvSpPr>
        <p:spPr bwMode="auto">
          <a:xfrm>
            <a:off x="7308851" y="30400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9" name="Rectangle 96"/>
          <p:cNvSpPr>
            <a:spLocks noChangeArrowheads="1"/>
          </p:cNvSpPr>
          <p:nvPr/>
        </p:nvSpPr>
        <p:spPr bwMode="auto">
          <a:xfrm>
            <a:off x="7799389" y="3040064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0" name="Rectangle 103"/>
          <p:cNvSpPr>
            <a:spLocks noChangeArrowheads="1"/>
          </p:cNvSpPr>
          <p:nvPr/>
        </p:nvSpPr>
        <p:spPr bwMode="auto">
          <a:xfrm>
            <a:off x="7308851" y="3524251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4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9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" grpId="0" animBg="1"/>
      <p:bldP spid="787" grpId="0" animBg="1"/>
      <p:bldP spid="788" grpId="0" animBg="1"/>
      <p:bldP spid="789" grpId="0" animBg="1"/>
      <p:bldP spid="7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+mj-lt"/>
              </a:rPr>
              <a:t>Dilation</a:t>
            </a:r>
            <a:endParaRPr lang="en-US">
              <a:latin typeface="+mj-lt"/>
            </a:endParaRP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IE" dirty="0">
                <a:latin typeface="+mj-lt"/>
              </a:rPr>
              <a:t>Dilation of image </a:t>
            </a:r>
            <a:r>
              <a:rPr lang="en-IE" i="1" dirty="0">
                <a:latin typeface="+mj-lt"/>
              </a:rPr>
              <a:t>f</a:t>
            </a:r>
            <a:r>
              <a:rPr lang="en-IE" dirty="0">
                <a:latin typeface="+mj-lt"/>
              </a:rPr>
              <a:t> by structuring element </a:t>
            </a:r>
            <a:r>
              <a:rPr lang="en-IE" i="1" dirty="0">
                <a:latin typeface="+mj-lt"/>
              </a:rPr>
              <a:t>s</a:t>
            </a:r>
            <a:r>
              <a:rPr lang="en-IE" dirty="0">
                <a:latin typeface="+mj-lt"/>
              </a:rPr>
              <a:t> is given by </a:t>
            </a:r>
            <a:r>
              <a:rPr lang="en-IE" i="1" dirty="0">
                <a:latin typeface="+mj-lt"/>
              </a:rPr>
              <a:t>f </a:t>
            </a:r>
            <a:r>
              <a:rPr lang="en-IE" sz="2400" dirty="0">
                <a:sym typeface="Symbol" panose="05050102010706020507" pitchFamily="18" charset="2"/>
              </a:rPr>
              <a:t></a:t>
            </a:r>
            <a:r>
              <a:rPr lang="en-IE" sz="2400" dirty="0">
                <a:latin typeface="+mj-lt"/>
                <a:sym typeface="Webdings" pitchFamily="-112" charset="2"/>
              </a:rPr>
              <a:t> </a:t>
            </a:r>
            <a:r>
              <a:rPr lang="en-IE" i="1" dirty="0">
                <a:latin typeface="+mj-lt"/>
                <a:sym typeface="Webdings" pitchFamily="-112" charset="2"/>
              </a:rPr>
              <a:t>s</a:t>
            </a:r>
          </a:p>
          <a:p>
            <a:pPr marL="0" indent="0"/>
            <a:r>
              <a:rPr lang="en-IE" dirty="0">
                <a:latin typeface="+mj-lt"/>
                <a:sym typeface="Webdings" pitchFamily="-112" charset="2"/>
              </a:rPr>
              <a:t>The structuring element s is positioned with its origin at (</a:t>
            </a:r>
            <a:r>
              <a:rPr lang="en-IE" i="1" dirty="0">
                <a:latin typeface="+mj-lt"/>
                <a:sym typeface="Webdings" pitchFamily="-112" charset="2"/>
              </a:rPr>
              <a:t>x, y</a:t>
            </a:r>
            <a:r>
              <a:rPr lang="en-IE" dirty="0">
                <a:latin typeface="+mj-lt"/>
                <a:sym typeface="Webdings" pitchFamily="-112" charset="2"/>
              </a:rPr>
              <a:t>) and the new pixel value is determined using the rule:</a:t>
            </a:r>
          </a:p>
          <a:p>
            <a:pPr marL="0" indent="0"/>
            <a:endParaRPr lang="en-US" dirty="0">
              <a:latin typeface="+mj-lt"/>
            </a:endParaRP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485029"/>
              </p:ext>
            </p:extLst>
          </p:nvPr>
        </p:nvGraphicFramePr>
        <p:xfrm>
          <a:off x="235768" y="3198948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45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68" y="3198948"/>
                        <a:ext cx="3933825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928255"/>
              </p:ext>
            </p:extLst>
          </p:nvPr>
        </p:nvGraphicFramePr>
        <p:xfrm>
          <a:off x="6240016" y="3501394"/>
          <a:ext cx="2261214" cy="100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5" imgW="5205994" imgH="6555706" progId="">
                  <p:embed/>
                </p:oleObj>
              </mc:Choice>
              <mc:Fallback>
                <p:oleObj name="CorelPhotoPaint.Image.9" r:id="rId5" imgW="5205994" imgH="6555706" progId="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6240016" y="3501394"/>
                        <a:ext cx="2261214" cy="100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21243"/>
              </p:ext>
            </p:extLst>
          </p:nvPr>
        </p:nvGraphicFramePr>
        <p:xfrm>
          <a:off x="9192344" y="3449872"/>
          <a:ext cx="2492343" cy="111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7" imgW="5205994" imgH="6555706" progId="">
                  <p:embed/>
                </p:oleObj>
              </mc:Choice>
              <mc:Fallback>
                <p:oleObj name="CorelPhotoPaint.Image.9" r:id="rId7" imgW="5205994" imgH="6555706" progId="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9192344" y="3449872"/>
                        <a:ext cx="2492343" cy="1110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7185024" y="3842679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0283592" y="3842679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51476" y="4795910"/>
            <a:ext cx="325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Dilation </a:t>
            </a:r>
            <a:r>
              <a:rPr lang="en-IE" sz="2400" dirty="0">
                <a:latin typeface="+mj-lt"/>
              </a:rPr>
              <a:t>enlarges</a:t>
            </a:r>
            <a:r>
              <a:rPr lang="en-US" sz="2400" dirty="0">
                <a:latin typeface="+mj-lt"/>
              </a:rPr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265251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5881</TotalTime>
  <Words>2557</Words>
  <Application>Microsoft Office PowerPoint</Application>
  <PresentationFormat>Widescreen</PresentationFormat>
  <Paragraphs>808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 New</vt:lpstr>
      <vt:lpstr>Symbol</vt:lpstr>
      <vt:lpstr>Times New Roman</vt:lpstr>
      <vt:lpstr>Verdana</vt:lpstr>
      <vt:lpstr>Webdings</vt:lpstr>
      <vt:lpstr>Wingdings</vt:lpstr>
      <vt:lpstr>Office Theme</vt:lpstr>
      <vt:lpstr>Equation</vt:lpstr>
      <vt:lpstr>CorelPhotoPaint.Image.9</vt:lpstr>
      <vt:lpstr>PowerPoint Presentation</vt:lpstr>
      <vt:lpstr>PowerPoint Presentation</vt:lpstr>
      <vt:lpstr>PowerPoint Presentation</vt:lpstr>
      <vt:lpstr>Structuring Elements, Hits &amp; Fits</vt:lpstr>
      <vt:lpstr>Fitting &amp; Hitting</vt:lpstr>
      <vt:lpstr>Structuring Elements</vt:lpstr>
      <vt:lpstr>Erosion</vt:lpstr>
      <vt:lpstr>Erosion Example</vt:lpstr>
      <vt:lpstr>Dilation</vt:lpstr>
      <vt:lpstr>Dilation Example</vt:lpstr>
      <vt:lpstr>PowerPoint Presentation</vt:lpstr>
      <vt:lpstr>Segmentation of Water in Bottles</vt:lpstr>
      <vt:lpstr>Segmentation of Water in Bottles</vt:lpstr>
      <vt:lpstr>Connected Components</vt:lpstr>
      <vt:lpstr>Connected Components</vt:lpstr>
      <vt:lpstr>Connected Components</vt:lpstr>
      <vt:lpstr>Labeling Connected Components</vt:lpstr>
      <vt:lpstr>PowerPoint Presentation</vt:lpstr>
      <vt:lpstr>Labeling Connected Components</vt:lpstr>
      <vt:lpstr>PowerPoint Presentation</vt:lpstr>
      <vt:lpstr>Labeling Connected Components</vt:lpstr>
      <vt:lpstr>Labelling All Objects</vt:lpstr>
    </vt:vector>
  </TitlesOfParts>
  <Company>FAST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zulfiqar.habib</dc:creator>
  <cp:lastModifiedBy>Dr. Muhammad Aksam Iftikhar</cp:lastModifiedBy>
  <cp:revision>137</cp:revision>
  <dcterms:created xsi:type="dcterms:W3CDTF">2009-08-01T06:17:21Z</dcterms:created>
  <dcterms:modified xsi:type="dcterms:W3CDTF">2024-03-12T05:10:16Z</dcterms:modified>
</cp:coreProperties>
</file>